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22"/>
  </p:notesMasterIdLst>
  <p:sldIdLst>
    <p:sldId id="259" r:id="rId2"/>
    <p:sldId id="263" r:id="rId3"/>
    <p:sldId id="258" r:id="rId4"/>
    <p:sldId id="260" r:id="rId5"/>
    <p:sldId id="261" r:id="rId6"/>
    <p:sldId id="270" r:id="rId7"/>
    <p:sldId id="262" r:id="rId8"/>
    <p:sldId id="277" r:id="rId9"/>
    <p:sldId id="264" r:id="rId10"/>
    <p:sldId id="266" r:id="rId11"/>
    <p:sldId id="267" r:id="rId12"/>
    <p:sldId id="268" r:id="rId13"/>
    <p:sldId id="269" r:id="rId14"/>
    <p:sldId id="271" r:id="rId15"/>
    <p:sldId id="272" r:id="rId16"/>
    <p:sldId id="265"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9136" autoAdjust="0"/>
  </p:normalViewPr>
  <p:slideViewPr>
    <p:cSldViewPr snapToGrid="0">
      <p:cViewPr varScale="1">
        <p:scale>
          <a:sx n="54" d="100"/>
          <a:sy n="54" d="100"/>
        </p:scale>
        <p:origin x="1188"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7B8B5-05E8-4DA9-9511-8AB0702A4077}" type="datetimeFigureOut">
              <a:rPr lang="nb-NO" smtClean="0"/>
              <a:t>31.05.2017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D0336-A1C2-4205-BC39-9F5FF36DDA5E}" type="slidenum">
              <a:rPr lang="nb-NO" smtClean="0"/>
              <a:t>‹#›</a:t>
            </a:fld>
            <a:endParaRPr lang="nb-NO"/>
          </a:p>
        </p:txBody>
      </p:sp>
    </p:spTree>
    <p:extLst>
      <p:ext uri="{BB962C8B-B14F-4D97-AF65-F5344CB8AC3E}">
        <p14:creationId xmlns:p14="http://schemas.microsoft.com/office/powerpoint/2010/main" val="142394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Fortelle elevene om forskjellen på et spor og andre </a:t>
            </a:r>
            <a:r>
              <a:rPr lang="nb-NO" dirty="0" err="1"/>
              <a:t>sportegn</a:t>
            </a:r>
            <a:r>
              <a:rPr lang="nb-NO" dirty="0"/>
              <a:t> som kan finnes etter dyr eller fugler.</a:t>
            </a:r>
          </a:p>
          <a:p>
            <a:r>
              <a:rPr lang="nb-NO" dirty="0"/>
              <a:t>Spor – sporavsetting</a:t>
            </a:r>
          </a:p>
          <a:p>
            <a:r>
              <a:rPr lang="nb-NO" dirty="0"/>
              <a:t>Sportegn – spor av aktivitet som beiting, vinger, bæsj, byttedyr etc.</a:t>
            </a:r>
          </a:p>
          <a:p>
            <a:r>
              <a:rPr lang="nb-NO" dirty="0"/>
              <a:t>Det er lagt opp til at elevene skal ut å se etter spor og </a:t>
            </a:r>
            <a:r>
              <a:rPr lang="nb-NO" dirty="0" err="1"/>
              <a:t>sportegn</a:t>
            </a:r>
            <a:r>
              <a:rPr lang="nb-NO" dirty="0"/>
              <a:t> etter presentasjonen.</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Illustrasjoner er stort sett hentet fra </a:t>
            </a:r>
            <a:r>
              <a:rPr lang="nb-NO" dirty="0" err="1"/>
              <a:t>Aronson</a:t>
            </a:r>
            <a:r>
              <a:rPr lang="nb-NO" dirty="0"/>
              <a:t>, Å.</a:t>
            </a:r>
            <a:r>
              <a:rPr lang="nb-NO" baseline="0" dirty="0"/>
              <a:t> og Eriksson, P., </a:t>
            </a:r>
            <a:r>
              <a:rPr lang="nb-NO" i="1" baseline="0" dirty="0"/>
              <a:t>Dyrespor og kunsten og spore</a:t>
            </a:r>
            <a:r>
              <a:rPr lang="nb-NO" i="0" baseline="0" dirty="0"/>
              <a:t>. Cappelen forlag.</a:t>
            </a:r>
            <a:endParaRPr lang="nb-NO" i="1" dirty="0"/>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a:t>
            </a:fld>
            <a:endParaRPr lang="nb-NO"/>
          </a:p>
        </p:txBody>
      </p:sp>
    </p:spTree>
    <p:extLst>
      <p:ext uri="{BB962C8B-B14F-4D97-AF65-F5344CB8AC3E}">
        <p14:creationId xmlns:p14="http://schemas.microsoft.com/office/powerpoint/2010/main" val="12051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Husk at enkelte dyr kan klatre. Da kan plutselig sporene forsvinne ved</a:t>
            </a:r>
            <a:r>
              <a:rPr lang="nb-NO" baseline="0" dirty="0"/>
              <a:t> foten av et tre.</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12</a:t>
            </a:fld>
            <a:endParaRPr lang="nb-NO"/>
          </a:p>
        </p:txBody>
      </p:sp>
    </p:spTree>
    <p:extLst>
      <p:ext uri="{BB962C8B-B14F-4D97-AF65-F5344CB8AC3E}">
        <p14:creationId xmlns:p14="http://schemas.microsoft.com/office/powerpoint/2010/main" val="152834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Beversporene:</a:t>
            </a:r>
            <a:r>
              <a:rPr lang="nb-NO" baseline="0" dirty="0"/>
              <a:t> På bakfoten vises svømmehuden mellom tærne godt. Dette vises også på bløtt underlag. Framfoten har mer tydelige «fingre»</a:t>
            </a:r>
            <a:endParaRPr lang="nb-NO" dirty="0"/>
          </a:p>
          <a:p>
            <a:r>
              <a:rPr lang="nb-NO" dirty="0"/>
              <a:t>Haresporene:</a:t>
            </a:r>
            <a:r>
              <a:rPr lang="nb-NO" baseline="0" dirty="0"/>
              <a:t> De øverste sporene er der potene er samlet, på hardt underlag. Legg merke til det asymmetriske avtrykket.</a:t>
            </a:r>
          </a:p>
          <a:p>
            <a:r>
              <a:rPr lang="nb-NO" baseline="0" dirty="0"/>
              <a:t>Sporene nederst til høyre er spor satt i snø. Der ser dere at </a:t>
            </a:r>
            <a:r>
              <a:rPr lang="nb-NO" baseline="0" dirty="0" err="1"/>
              <a:t>tredeputene</a:t>
            </a:r>
            <a:r>
              <a:rPr lang="nb-NO" baseline="0" dirty="0"/>
              <a:t> spriker, og danner en trugeform. Da er potene på bakfoten tydelig større enn den er på hardt underlag.</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13</a:t>
            </a:fld>
            <a:endParaRPr lang="nb-NO"/>
          </a:p>
        </p:txBody>
      </p:sp>
    </p:spTree>
    <p:extLst>
      <p:ext uri="{BB962C8B-B14F-4D97-AF65-F5344CB8AC3E}">
        <p14:creationId xmlns:p14="http://schemas.microsoft.com/office/powerpoint/2010/main" val="50711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aseline="0" dirty="0">
                <a:solidFill>
                  <a:srgbClr val="002060"/>
                </a:solidFill>
              </a:rPr>
              <a:t>Sporløyper er rekker med spor av en art. Disse er ulike; ulik fart, gangart og underlag.</a:t>
            </a:r>
          </a:p>
          <a:p>
            <a:r>
              <a:rPr lang="nb-NO" sz="1200" baseline="0" dirty="0">
                <a:solidFill>
                  <a:srgbClr val="002060"/>
                </a:solidFill>
              </a:rPr>
              <a:t>En art kan endre måten å gå på, avhengig av farta på dyret. I tillegg er det ulik gangart ut fra underlaget. Er det mye løs snø, vil dyret bruke mer krefter på å gå. I tillegg vil ulike arter synke ulikt ned i snøen ut fra at de har ulik kroppsstørrelse.  </a:t>
            </a:r>
            <a:endParaRPr lang="nb-NO" dirty="0"/>
          </a:p>
          <a:p>
            <a:r>
              <a:rPr lang="nb-NO" dirty="0"/>
              <a:t>Både gaupa og fjellreven flyter godt oppå snøen.</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14</a:t>
            </a:fld>
            <a:endParaRPr lang="nb-NO"/>
          </a:p>
        </p:txBody>
      </p:sp>
    </p:spTree>
    <p:extLst>
      <p:ext uri="{BB962C8B-B14F-4D97-AF65-F5344CB8AC3E}">
        <p14:creationId xmlns:p14="http://schemas.microsoft.com/office/powerpoint/2010/main" val="406897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summen av sporavtrykk, atferd,</a:t>
            </a:r>
            <a:r>
              <a:rPr lang="nb-NO" baseline="0" dirty="0"/>
              <a:t> plassering, skrittlengde og størrelse som avgjør hvilken art som har vært i området. Dette er ikke enkelt.</a:t>
            </a:r>
          </a:p>
          <a:p>
            <a:r>
              <a:rPr lang="nb-NO" baseline="0" dirty="0"/>
              <a:t>På enkelte arter kan det være spor etter halen. Det ser vi hos skogmusa.</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15</a:t>
            </a:fld>
            <a:endParaRPr lang="nb-NO"/>
          </a:p>
        </p:txBody>
      </p:sp>
    </p:spTree>
    <p:extLst>
      <p:ext uri="{BB962C8B-B14F-4D97-AF65-F5344CB8AC3E}">
        <p14:creationId xmlns:p14="http://schemas.microsoft.com/office/powerpoint/2010/main" val="113187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Sporløypene til bjørn bærer ofte preg av at dyret er </a:t>
            </a:r>
            <a:r>
              <a:rPr lang="nb-NO" dirty="0" err="1"/>
              <a:t>breibeint</a:t>
            </a:r>
            <a:r>
              <a:rPr lang="nb-NO" dirty="0"/>
              <a:t>.</a:t>
            </a:r>
            <a:r>
              <a:rPr lang="nb-NO" baseline="0" dirty="0"/>
              <a:t> Dette er et relativt begrep; dersom en ser på sporsettingen til mus, går sporene nesten side om side. På mer langbeinte dyr, kan sporrekka bli smalere, nesten på linje, slik det gjør hos fjellreven.</a:t>
            </a:r>
          </a:p>
          <a:p>
            <a:endParaRPr lang="nb-NO" baseline="0" dirty="0"/>
          </a:p>
          <a:p>
            <a:r>
              <a:rPr lang="nb-NO" baseline="0" dirty="0"/>
              <a:t>Jervens sporløyper er bare en forstørrelse av sporene til mindre mårdyr. Det er lettere å se det enkelte sporavtrykket på grunn av størrelsen.</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16</a:t>
            </a:fld>
            <a:endParaRPr lang="nb-NO"/>
          </a:p>
        </p:txBody>
      </p:sp>
    </p:spTree>
    <p:extLst>
      <p:ext uri="{BB962C8B-B14F-4D97-AF65-F5344CB8AC3E}">
        <p14:creationId xmlns:p14="http://schemas.microsoft.com/office/powerpoint/2010/main" val="146981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Bruk </a:t>
            </a:r>
            <a:r>
              <a:rPr lang="nb-NO" dirty="0" err="1"/>
              <a:t>sporboka</a:t>
            </a:r>
            <a:r>
              <a:rPr lang="nb-NO" dirty="0"/>
              <a:t> og let frem det dere finner ute. Det er ikke meningen at verken dere som lærere eller elevene skal gå rundt å huske</a:t>
            </a:r>
            <a:r>
              <a:rPr lang="nb-NO" baseline="0" dirty="0"/>
              <a:t> slike detaljer. Det er ment som en inspirasjon til å bli mer observant i forhold til de sportegnene som vi ofte omgir oss med ute i naturen.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 å finne beitespor,</a:t>
            </a:r>
            <a:r>
              <a:rPr lang="nb-NO" baseline="0" dirty="0"/>
              <a:t> er det viktig å ha etablert et bevisst forhold til begrepene kjøtteter og planteeter.  Siden fjellreven ofte omtales som alteter, blir elevene også kjent med det begrepet. Men, det betyr ikke at fjellreven spiser alt de kommer over. </a:t>
            </a:r>
            <a:endParaRPr lang="nb-NO" dirty="0"/>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17</a:t>
            </a:fld>
            <a:endParaRPr lang="nb-NO"/>
          </a:p>
        </p:txBody>
      </p:sp>
    </p:spTree>
    <p:extLst>
      <p:ext uri="{BB962C8B-B14F-4D97-AF65-F5344CB8AC3E}">
        <p14:creationId xmlns:p14="http://schemas.microsoft.com/office/powerpoint/2010/main" val="175038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Ekornets beitespor er noe mer «uryddig» enn etter smågnagerne (mus). Smågnagerne runder enden på konglene</a:t>
            </a:r>
            <a:r>
              <a:rPr lang="nb-NO" baseline="0" dirty="0"/>
              <a:t> penere enn ekorn – som oftest. </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18</a:t>
            </a:fld>
            <a:endParaRPr lang="nb-NO"/>
          </a:p>
        </p:txBody>
      </p:sp>
    </p:spTree>
    <p:extLst>
      <p:ext uri="{BB962C8B-B14F-4D97-AF65-F5344CB8AC3E}">
        <p14:creationId xmlns:p14="http://schemas.microsoft.com/office/powerpoint/2010/main" val="354330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lphaLcParenR"/>
            </a:pPr>
            <a:r>
              <a:rPr lang="nb-NO" dirty="0"/>
              <a:t>Hjortevilt har</a:t>
            </a:r>
            <a:r>
              <a:rPr lang="nb-NO" baseline="0" dirty="0"/>
              <a:t> ikke tenner oppe i framme i kjeven. Derfor bærer beitesporene preg av ujevnt og et oppfliset snitt.</a:t>
            </a:r>
          </a:p>
          <a:p>
            <a:pPr marL="228600" indent="-228600">
              <a:buAutoNum type="alphaLcParenR"/>
            </a:pPr>
            <a:r>
              <a:rPr lang="nb-NO" baseline="0" dirty="0"/>
              <a:t>Haren har et presist bitt, med skarpe tenner i både over- og underkjeve. </a:t>
            </a:r>
          </a:p>
          <a:p>
            <a:pPr marL="0" indent="0">
              <a:buNone/>
            </a:pPr>
            <a:endParaRPr lang="nb-NO" baseline="0" dirty="0"/>
          </a:p>
          <a:p>
            <a:pPr marL="0" indent="0">
              <a:buNone/>
            </a:pPr>
            <a:r>
              <a:rPr lang="nb-NO" baseline="0" dirty="0"/>
              <a:t>Å skille beitesporene etter hare opp mot hjortevilt er ganske enkelt, og kan lett observeres i nærheten av mange skoleområder.</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19</a:t>
            </a:fld>
            <a:endParaRPr lang="nb-NO"/>
          </a:p>
        </p:txBody>
      </p:sp>
    </p:spTree>
    <p:extLst>
      <p:ext uri="{BB962C8B-B14F-4D97-AF65-F5344CB8AC3E}">
        <p14:creationId xmlns:p14="http://schemas.microsoft.com/office/powerpoint/2010/main" val="76916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Ekskrementer av ulike dyr kan være vanskelig å skille, dersom man ikke har spor i tillegg.</a:t>
            </a:r>
          </a:p>
          <a:p>
            <a:endParaRPr lang="nb-NO" dirty="0"/>
          </a:p>
          <a:p>
            <a:r>
              <a:rPr lang="nb-NO" dirty="0"/>
              <a:t>Ekskrementer av kjøttetere bør man være forsiktig å ta borti. Bruk gjerne engangshansker dersom elevene skal ta i ekskrementene</a:t>
            </a:r>
            <a:r>
              <a:rPr lang="nb-NO" baseline="0" dirty="0"/>
              <a:t>.</a:t>
            </a:r>
          </a:p>
          <a:p>
            <a:r>
              <a:rPr lang="nb-NO" baseline="0" dirty="0"/>
              <a:t>Artsbestemmelse ut fra ekskrementer gjøres ut fra flere faktorer; størrelse, fasong, substansen på ekskrementene samt innhold. </a:t>
            </a:r>
          </a:p>
          <a:p>
            <a:r>
              <a:rPr lang="nb-NO" baseline="0" dirty="0"/>
              <a:t>Eksempel: En  harebæsj og en sau bæsj kan i fasong likne på hverandre. Men, fargen er ulik, innholdet i bæsjen likeså og substansen. Harebæsjen er tørrere enn sau bæsjen. Likevel vil hver enkelt «perle» likne på hverandre i størrelse.</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20</a:t>
            </a:fld>
            <a:endParaRPr lang="nb-NO"/>
          </a:p>
        </p:txBody>
      </p:sp>
    </p:spTree>
    <p:extLst>
      <p:ext uri="{BB962C8B-B14F-4D97-AF65-F5344CB8AC3E}">
        <p14:creationId xmlns:p14="http://schemas.microsoft.com/office/powerpoint/2010/main" val="347118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måler vi spor? Det er mange måter å måle spor på. </a:t>
            </a:r>
          </a:p>
          <a:p>
            <a:r>
              <a:rPr lang="nb-NO" dirty="0"/>
              <a:t>Forkortelsene som blir brukt i presentasjonen er som følgende:</a:t>
            </a:r>
          </a:p>
          <a:p>
            <a:r>
              <a:rPr lang="nb-NO" dirty="0"/>
              <a:t>HB: Høyre bakfot</a:t>
            </a:r>
          </a:p>
          <a:p>
            <a:r>
              <a:rPr lang="nb-NO" dirty="0"/>
              <a:t>HF: Høyre framfot</a:t>
            </a:r>
          </a:p>
          <a:p>
            <a:r>
              <a:rPr lang="nb-NO" dirty="0"/>
              <a:t>VB: Venstre bakfot</a:t>
            </a:r>
          </a:p>
          <a:p>
            <a:r>
              <a:rPr lang="nb-NO" dirty="0"/>
              <a:t>VF: Venstre framfot</a:t>
            </a:r>
          </a:p>
          <a:p>
            <a:endParaRPr lang="nb-NO" dirty="0"/>
          </a:p>
          <a:p>
            <a:r>
              <a:rPr lang="nb-NO" dirty="0"/>
              <a:t>Over ser dere</a:t>
            </a:r>
            <a:r>
              <a:rPr lang="nb-NO" baseline="0" dirty="0"/>
              <a:t> hvordan vi måler bjørnespor. Klørne er ikke med når vi måler sporenes lengde. Det er fordi de kan variere med henblikk på </a:t>
            </a:r>
            <a:r>
              <a:rPr lang="nb-NO" baseline="0" dirty="0" err="1"/>
              <a:t>klolengde</a:t>
            </a:r>
            <a:r>
              <a:rPr lang="nb-NO" baseline="0" dirty="0"/>
              <a:t>. Tenk på lengden på naglene til oss mennesker. Er de like lange på alle fingre? Og til enhver tid?</a:t>
            </a:r>
          </a:p>
          <a:p>
            <a:r>
              <a:rPr lang="nb-NO" baseline="0" dirty="0"/>
              <a:t>Framfoten til bjørnen er litt som hånda til oss mennesker. Likevel er det ikke alltid at vi ser den lille rundingen nederst. Derfor måler vi bredden på framfoten til bjørnen. Elevene kan prøve å måle bredden på egen håndavtrykk.</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2</a:t>
            </a:fld>
            <a:endParaRPr lang="nb-NO"/>
          </a:p>
        </p:txBody>
      </p:sp>
    </p:spTree>
    <p:extLst>
      <p:ext uri="{BB962C8B-B14F-4D97-AF65-F5344CB8AC3E}">
        <p14:creationId xmlns:p14="http://schemas.microsoft.com/office/powerpoint/2010/main" val="36052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50000"/>
              </a:lnSpc>
              <a:buNone/>
            </a:pPr>
            <a:r>
              <a:rPr lang="nb-NO" b="1" dirty="0"/>
              <a:t>Skritt</a:t>
            </a:r>
            <a:r>
              <a:rPr lang="nb-NO" dirty="0"/>
              <a:t>lengde og </a:t>
            </a:r>
            <a:r>
              <a:rPr lang="nb-NO" b="1" dirty="0" err="1"/>
              <a:t>steg</a:t>
            </a:r>
            <a:r>
              <a:rPr lang="nb-NO" dirty="0" err="1"/>
              <a:t>lengde</a:t>
            </a:r>
            <a:r>
              <a:rPr lang="nb-NO" dirty="0"/>
              <a:t> er to viktige begreper her. </a:t>
            </a:r>
          </a:p>
          <a:p>
            <a:pPr marL="0" indent="0">
              <a:lnSpc>
                <a:spcPct val="150000"/>
              </a:lnSpc>
              <a:buNone/>
            </a:pPr>
            <a:r>
              <a:rPr lang="nb-NO" dirty="0"/>
              <a:t>Et skritt er f</a:t>
            </a:r>
            <a:r>
              <a:rPr lang="nb-NO" sz="1200" dirty="0">
                <a:solidFill>
                  <a:schemeClr val="tx1"/>
                </a:solidFill>
              </a:rPr>
              <a:t>ra der foten setter spor til neste gang den samme foten setter nytt spor. </a:t>
            </a:r>
          </a:p>
          <a:p>
            <a:pPr marL="0" indent="0">
              <a:lnSpc>
                <a:spcPct val="150000"/>
              </a:lnSpc>
              <a:buNone/>
            </a:pPr>
            <a:r>
              <a:rPr lang="nb-NO" sz="1200" dirty="0">
                <a:solidFill>
                  <a:schemeClr val="tx1"/>
                </a:solidFill>
              </a:rPr>
              <a:t>Dersom vi måler i fremkant på sporet må det også gjøres på samme punkt på det andre sporet.</a:t>
            </a:r>
          </a:p>
          <a:p>
            <a:r>
              <a:rPr lang="nb-NO" dirty="0"/>
              <a:t>Steglengden er avstanden mellom hver fot; a</a:t>
            </a:r>
            <a:r>
              <a:rPr lang="nb-NO" sz="1200" dirty="0">
                <a:solidFill>
                  <a:schemeClr val="tx1"/>
                </a:solidFill>
              </a:rPr>
              <a:t>vstanden mellom hvert sporavtrykk, mellom ulike bein.</a:t>
            </a:r>
          </a:p>
          <a:p>
            <a:r>
              <a:rPr lang="nb-NO" sz="1200" dirty="0">
                <a:solidFill>
                  <a:schemeClr val="tx1"/>
                </a:solidFill>
              </a:rPr>
              <a:t>Når vi sporer</a:t>
            </a:r>
            <a:r>
              <a:rPr lang="nb-NO" sz="1200" baseline="0" dirty="0">
                <a:solidFill>
                  <a:schemeClr val="tx1"/>
                </a:solidFill>
              </a:rPr>
              <a:t> dyr, er det også viktig å se på </a:t>
            </a:r>
            <a:r>
              <a:rPr lang="nb-NO" sz="1200" b="1" baseline="0" dirty="0">
                <a:solidFill>
                  <a:schemeClr val="tx1"/>
                </a:solidFill>
              </a:rPr>
              <a:t>sporløypa</a:t>
            </a:r>
            <a:r>
              <a:rPr lang="nb-NO" sz="1200" baseline="0" dirty="0">
                <a:solidFill>
                  <a:schemeClr val="tx1"/>
                </a:solidFill>
              </a:rPr>
              <a:t>. Dette er hvordan et dyret har beveget seg. Av og til er det så vanskelig å skille dyr på sporstørrelse og utseende, at det er atferden til dyret som er viktigst.</a:t>
            </a:r>
          </a:p>
          <a:p>
            <a:r>
              <a:rPr lang="nb-NO" sz="1200" baseline="0" dirty="0">
                <a:solidFill>
                  <a:schemeClr val="tx1"/>
                </a:solidFill>
              </a:rPr>
              <a:t>For å være sikker på hvilken art som har gått i et område, er det summen av opplysningene hentet inn fra sporstørrelse, skrittlengde og sporløype som sammen danner grunnlag for en konklusjon. Tenk bare på forskjellen på en stor hund og ulv. Det er kanskje ikke så vanskelig på vinteren der alle sporene vises. Men tenk deg ett sporavtrykk på sommeren… Det er ikke enkelt.</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3</a:t>
            </a:fld>
            <a:endParaRPr lang="nb-NO"/>
          </a:p>
        </p:txBody>
      </p:sp>
    </p:spTree>
    <p:extLst>
      <p:ext uri="{BB962C8B-B14F-4D97-AF65-F5344CB8AC3E}">
        <p14:creationId xmlns:p14="http://schemas.microsoft.com/office/powerpoint/2010/main" val="334898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Klauvdyrene</a:t>
            </a:r>
            <a:r>
              <a:rPr lang="nb-NO" baseline="0" dirty="0"/>
              <a:t> kjenner de fleste fra før. </a:t>
            </a:r>
          </a:p>
          <a:p>
            <a:r>
              <a:rPr lang="nb-NO" baseline="0" dirty="0"/>
              <a:t>Spør elevene om de vet om noen andre dyr enn de som er trukket frem her som har klauver. Her bør dyr som sau, geit, ku, gris og hjort komme frem.</a:t>
            </a:r>
          </a:p>
          <a:p>
            <a:r>
              <a:rPr lang="nb-NO" baseline="0" dirty="0"/>
              <a:t>Hva har hesten? Elevene bør selv resonnere eller komme med forslaget på hov.</a:t>
            </a:r>
          </a:p>
          <a:p>
            <a:r>
              <a:rPr lang="nb-NO" baseline="0" dirty="0"/>
              <a:t>Størrelse på klauver:</a:t>
            </a:r>
          </a:p>
          <a:p>
            <a:pPr marL="171450" lvl="0" indent="-171450">
              <a:buFont typeface="Arial" panose="020B0604020202020204" pitchFamily="34" charset="0"/>
              <a:buChar char="•"/>
            </a:pPr>
            <a:r>
              <a:rPr lang="nb-NO" baseline="0" dirty="0"/>
              <a:t>La elevene bruke linjal eller meterstokk til å se i cm hvor store de klauvene som er avbildet egentlig er.</a:t>
            </a:r>
          </a:p>
          <a:p>
            <a:pPr marL="171450" lvl="0" indent="-171450">
              <a:buFont typeface="Arial" panose="020B0604020202020204" pitchFamily="34" charset="0"/>
              <a:buChar char="•"/>
            </a:pPr>
            <a:r>
              <a:rPr lang="nb-NO" baseline="0" dirty="0"/>
              <a:t>Elevene kan evt. tegne klauvene i riktig målestokk.</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4</a:t>
            </a:fld>
            <a:endParaRPr lang="nb-NO"/>
          </a:p>
        </p:txBody>
      </p:sp>
    </p:spTree>
    <p:extLst>
      <p:ext uri="{BB962C8B-B14F-4D97-AF65-F5344CB8AC3E}">
        <p14:creationId xmlns:p14="http://schemas.microsoft.com/office/powerpoint/2010/main" val="46108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Hundedyr er en gruppe som alle elever kan forholde seg til.</a:t>
            </a:r>
          </a:p>
          <a:p>
            <a:endParaRPr lang="nb-NO" baseline="0" dirty="0"/>
          </a:p>
          <a:p>
            <a:r>
              <a:rPr lang="nb-NO" baseline="0" dirty="0"/>
              <a:t>Størrelse på sporavtrykk:</a:t>
            </a:r>
          </a:p>
          <a:p>
            <a:pPr marL="171450" indent="-171450">
              <a:buFont typeface="Arial" panose="020B0604020202020204" pitchFamily="34" charset="0"/>
              <a:buChar char="•"/>
            </a:pPr>
            <a:r>
              <a:rPr lang="nb-NO" baseline="0" dirty="0"/>
              <a:t>La elevene bruke linjal eller meterstokk til å se i cm hvor store sporavtrykkene som er avbildet, egentlig er.</a:t>
            </a:r>
          </a:p>
          <a:p>
            <a:pPr marL="171450" indent="-171450">
              <a:buFont typeface="Arial" panose="020B0604020202020204" pitchFamily="34" charset="0"/>
              <a:buChar char="•"/>
            </a:pPr>
            <a:r>
              <a:rPr lang="nb-NO" dirty="0"/>
              <a:t>Viktig å la elevene telle antall </a:t>
            </a:r>
            <a:r>
              <a:rPr lang="nb-NO" dirty="0" err="1"/>
              <a:t>tredeputer</a:t>
            </a:r>
            <a:r>
              <a:rPr lang="nb-NO" baseline="0" dirty="0"/>
              <a:t> eller </a:t>
            </a:r>
            <a:r>
              <a:rPr lang="nb-NO" dirty="0"/>
              <a:t>klør. </a:t>
            </a:r>
          </a:p>
          <a:p>
            <a:endParaRPr lang="nb-NO" dirty="0"/>
          </a:p>
          <a:p>
            <a:r>
              <a:rPr lang="nb-NO" dirty="0"/>
              <a:t>Sporene er symmetriske.</a:t>
            </a:r>
            <a:r>
              <a:rPr lang="nb-NO" baseline="0" dirty="0"/>
              <a:t> Det er også slik at framfoten er større enn bakfoten. </a:t>
            </a:r>
          </a:p>
          <a:p>
            <a:r>
              <a:rPr lang="nb-NO" baseline="0" dirty="0"/>
              <a:t>Her er det viktig å la elevene prøve å se forskjell på rødrevens og fjellrevens spor.</a:t>
            </a:r>
          </a:p>
          <a:p>
            <a:r>
              <a:rPr lang="nb-NO" sz="1200" dirty="0">
                <a:solidFill>
                  <a:srgbClr val="002060"/>
                </a:solidFill>
              </a:rPr>
              <a:t>Elever som har hund hjemme kan med fordel undersøke og kanskje ta bilde av potene,</a:t>
            </a:r>
            <a:r>
              <a:rPr lang="nb-NO" sz="1200" baseline="0" dirty="0">
                <a:solidFill>
                  <a:srgbClr val="002060"/>
                </a:solidFill>
              </a:rPr>
              <a:t> gjerne med målestokk.</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5</a:t>
            </a:fld>
            <a:endParaRPr lang="nb-NO"/>
          </a:p>
        </p:txBody>
      </p:sp>
    </p:spTree>
    <p:extLst>
      <p:ext uri="{BB962C8B-B14F-4D97-AF65-F5344CB8AC3E}">
        <p14:creationId xmlns:p14="http://schemas.microsoft.com/office/powerpoint/2010/main" val="286000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Hvilket spor tilhører hvilket dyr? Hvilket sporavtrykk er framfot og hvilket er bakfot?</a:t>
            </a:r>
          </a:p>
          <a:p>
            <a:r>
              <a:rPr lang="nb-NO" dirty="0"/>
              <a:t>La</a:t>
            </a:r>
            <a:r>
              <a:rPr lang="nb-NO" baseline="0" dirty="0"/>
              <a:t> elevene gjette. Svarene er som følger:</a:t>
            </a:r>
          </a:p>
          <a:p>
            <a:endParaRPr lang="nb-NO" dirty="0"/>
          </a:p>
          <a:p>
            <a:pPr marL="228600" indent="-228600">
              <a:buFont typeface="+mj-lt"/>
              <a:buAutoNum type="arabicPeriod"/>
            </a:pPr>
            <a:r>
              <a:rPr lang="nb-NO" dirty="0"/>
              <a:t>Rødrev framfot</a:t>
            </a:r>
          </a:p>
          <a:p>
            <a:pPr marL="228600" indent="-228600">
              <a:buFont typeface="+mj-lt"/>
              <a:buAutoNum type="arabicPeriod"/>
            </a:pPr>
            <a:r>
              <a:rPr lang="nb-NO" dirty="0"/>
              <a:t>Fjellrev framfot</a:t>
            </a:r>
          </a:p>
          <a:p>
            <a:pPr marL="228600" indent="-228600">
              <a:buFont typeface="+mj-lt"/>
              <a:buAutoNum type="arabicPeriod"/>
            </a:pPr>
            <a:r>
              <a:rPr lang="nb-NO" dirty="0"/>
              <a:t>Ulv framfot</a:t>
            </a:r>
          </a:p>
          <a:p>
            <a:pPr marL="228600" indent="-228600">
              <a:buFont typeface="+mj-lt"/>
              <a:buAutoNum type="arabicPeriod"/>
            </a:pPr>
            <a:r>
              <a:rPr lang="nb-NO" dirty="0"/>
              <a:t>Rødrev bakfot</a:t>
            </a:r>
          </a:p>
          <a:p>
            <a:pPr marL="228600" indent="-228600">
              <a:buFont typeface="+mj-lt"/>
              <a:buAutoNum type="arabicPeriod"/>
            </a:pPr>
            <a:r>
              <a:rPr lang="nb-NO" dirty="0"/>
              <a:t>Fjellrev framfot</a:t>
            </a:r>
          </a:p>
          <a:p>
            <a:pPr marL="228600" indent="-228600">
              <a:buFont typeface="+mj-lt"/>
              <a:buAutoNum type="arabicPeriod"/>
            </a:pPr>
            <a:endParaRPr lang="nb-NO" dirty="0"/>
          </a:p>
          <a:p>
            <a:pPr marL="0" indent="0">
              <a:buFont typeface="+mj-lt"/>
              <a:buNone/>
            </a:pPr>
            <a:r>
              <a:rPr lang="nb-NO" dirty="0"/>
              <a:t>Men, hvorfor er det umulig</a:t>
            </a:r>
            <a:r>
              <a:rPr lang="nb-NO" baseline="0" dirty="0"/>
              <a:t> å si noe om art? Det er til en viss grad mulig å skille mellom fram og bakfot ut fra den store </a:t>
            </a:r>
            <a:r>
              <a:rPr lang="nb-NO" baseline="0" dirty="0" err="1"/>
              <a:t>tredeputas</a:t>
            </a:r>
            <a:r>
              <a:rPr lang="nb-NO" baseline="0" dirty="0"/>
              <a:t> utseende. Men art? Jo, det er fordi vi mangler størrelsesforholdene. Det er svært avgjørende mellom arter i samme familie. Her; hundefamilien.</a:t>
            </a:r>
            <a:endParaRPr lang="nb-NO" dirty="0"/>
          </a:p>
          <a:p>
            <a:pPr marL="228600" indent="-228600">
              <a:buFont typeface="+mj-lt"/>
              <a:buAutoNum type="arabicPeriod"/>
            </a:pP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6</a:t>
            </a:fld>
            <a:endParaRPr lang="nb-NO"/>
          </a:p>
        </p:txBody>
      </p:sp>
    </p:spTree>
    <p:extLst>
      <p:ext uri="{BB962C8B-B14F-4D97-AF65-F5344CB8AC3E}">
        <p14:creationId xmlns:p14="http://schemas.microsoft.com/office/powerpoint/2010/main" val="267820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rgbClr val="002060"/>
                </a:solidFill>
              </a:rPr>
              <a:t>Kattedyr går sjelden med klørne ute. Det gjelder også for gaupa.</a:t>
            </a:r>
          </a:p>
          <a:p>
            <a:r>
              <a:rPr lang="nb-NO" sz="1200" dirty="0">
                <a:solidFill>
                  <a:srgbClr val="002060"/>
                </a:solidFill>
              </a:rPr>
              <a:t>Kattedyrene går med hasen (hælen) veldig skrått på bakbeina. Det gjør at sporene kan se ekstra store ut. I tillegg er gaupepoter svært hårete.</a:t>
            </a:r>
          </a:p>
          <a:p>
            <a:r>
              <a:rPr lang="nb-NO" sz="1200" dirty="0">
                <a:solidFill>
                  <a:srgbClr val="002060"/>
                </a:solidFill>
              </a:rPr>
              <a:t>Elever som har katt hjemme kan med fordel undersøke og kanskje ta bilde av potene, gjerne med målestokk.</a:t>
            </a:r>
            <a:r>
              <a:rPr lang="nb-NO" sz="1200" baseline="0" dirty="0">
                <a:solidFill>
                  <a:srgbClr val="002060"/>
                </a:solidFill>
              </a:rPr>
              <a:t> Bildene kan legges i mappa og brukes for å sammenlikne størrelsen med gaupa, og fjellrevens poter.</a:t>
            </a:r>
          </a:p>
          <a:p>
            <a:endParaRPr lang="nb-NO" sz="1200" baseline="0" dirty="0">
              <a:solidFill>
                <a:srgbClr val="002060"/>
              </a:solidFill>
            </a:endParaRPr>
          </a:p>
        </p:txBody>
      </p:sp>
      <p:sp>
        <p:nvSpPr>
          <p:cNvPr id="4" name="Plassholder for lysbildenummer 3"/>
          <p:cNvSpPr>
            <a:spLocks noGrp="1"/>
          </p:cNvSpPr>
          <p:nvPr>
            <p:ph type="sldNum" sz="quarter" idx="10"/>
          </p:nvPr>
        </p:nvSpPr>
        <p:spPr/>
        <p:txBody>
          <a:bodyPr/>
          <a:lstStyle/>
          <a:p>
            <a:fld id="{D85D0336-A1C2-4205-BC39-9F5FF36DDA5E}" type="slidenum">
              <a:rPr lang="nb-NO" smtClean="0"/>
              <a:t>7</a:t>
            </a:fld>
            <a:endParaRPr lang="nb-NO"/>
          </a:p>
        </p:txBody>
      </p:sp>
    </p:spTree>
    <p:extLst>
      <p:ext uri="{BB962C8B-B14F-4D97-AF65-F5344CB8AC3E}">
        <p14:creationId xmlns:p14="http://schemas.microsoft.com/office/powerpoint/2010/main" val="45360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Trykk en gang til på pilknappen, og svarene dukker opp.</a:t>
            </a:r>
          </a:p>
          <a:p>
            <a:endParaRPr lang="nb-NO" dirty="0"/>
          </a:p>
          <a:p>
            <a:r>
              <a:rPr lang="nb-NO" dirty="0"/>
              <a:t>Her er det bakfotavtrykk på hardt underlag der klo merkene ikke vises. Grevlingsporet har heller ikke spor etter den femte tåa, noe som ikke er uvanlig på hardt underlag.</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8</a:t>
            </a:fld>
            <a:endParaRPr lang="nb-NO"/>
          </a:p>
        </p:txBody>
      </p:sp>
    </p:spTree>
    <p:extLst>
      <p:ext uri="{BB962C8B-B14F-4D97-AF65-F5344CB8AC3E}">
        <p14:creationId xmlns:p14="http://schemas.microsoft.com/office/powerpoint/2010/main" val="186642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2060"/>
                </a:solidFill>
              </a:rPr>
              <a:t>Dyrene går på hele fotsålen – slik vi mennesker også gjør.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2060"/>
                </a:solidFill>
              </a:rPr>
              <a:t>Dette gjelder også dyrene bjørn og </a:t>
            </a:r>
            <a:r>
              <a:rPr lang="nb-NO" sz="1200" dirty="0" err="1">
                <a:solidFill>
                  <a:srgbClr val="002060"/>
                </a:solidFill>
              </a:rPr>
              <a:t>jerv</a:t>
            </a:r>
            <a:r>
              <a:rPr lang="nb-NO" sz="1200" dirty="0">
                <a:solidFill>
                  <a:srgbClr val="002060"/>
                </a:solidFill>
              </a:rPr>
              <a:t> – vi kaller dem sålegjengere. Få elevene til å legge</a:t>
            </a:r>
            <a:r>
              <a:rPr lang="nb-NO" sz="1200" baseline="0" dirty="0">
                <a:solidFill>
                  <a:srgbClr val="002060"/>
                </a:solidFill>
              </a:rPr>
              <a:t> merke til at dyrene har fem tær. Sporene viser:</a:t>
            </a:r>
            <a:endParaRPr lang="nb-NO" sz="1200" dirty="0">
              <a:solidFill>
                <a:srgbClr val="00206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2060"/>
                </a:solidFill>
              </a:rPr>
              <a:t>Bjørn til venstre: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2060"/>
                </a:solidFill>
              </a:rPr>
              <a:t>Vi måler framfotens bredde. Denne</a:t>
            </a:r>
            <a:r>
              <a:rPr lang="nb-NO" sz="1200" baseline="0" dirty="0">
                <a:solidFill>
                  <a:srgbClr val="002060"/>
                </a:solidFill>
              </a:rPr>
              <a:t> kan sammenliknes med hånden vår; vi kan måle bredden på hånden slik figuren viser.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aseline="0" dirty="0">
                <a:solidFill>
                  <a:srgbClr val="002060"/>
                </a:solidFill>
              </a:rPr>
              <a:t>Hos bjørn er hannbjørnen størst i spor og kropp. Likevel er det ingen regel uten unntak. Det finnes store bjørner med små spor, selv om dette er sjeldent.</a:t>
            </a:r>
            <a:endParaRPr lang="nb-NO" sz="2000" dirty="0">
              <a:solidFill>
                <a:srgbClr val="00206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2060"/>
                </a:solidFill>
              </a:rPr>
              <a:t>Jerv til høyre: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2060"/>
                </a:solidFill>
              </a:rPr>
              <a:t>Vi måler oftest jervens framfot. Vi ser ofte håndrots puta, og denne er med i lengdemålingen av sporet.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2060"/>
                </a:solidFill>
              </a:rPr>
              <a:t>Jervens bakfot mangler den lille rundingen på sporet, er ganske lik framfoten,</a:t>
            </a:r>
            <a:r>
              <a:rPr lang="nb-NO" sz="1200" baseline="0" dirty="0">
                <a:solidFill>
                  <a:srgbClr val="002060"/>
                </a:solidFill>
              </a:rPr>
              <a:t> men er mindre. Ved spormåling er det viktig å vite om det er framfot eller bakfot som måles.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aseline="0" dirty="0">
                <a:solidFill>
                  <a:srgbClr val="002060"/>
                </a:solidFill>
              </a:rPr>
              <a:t>Hos jerven er som regel tispenes </a:t>
            </a:r>
            <a:r>
              <a:rPr lang="nb-NO" sz="1200" baseline="0" dirty="0" err="1">
                <a:solidFill>
                  <a:srgbClr val="002060"/>
                </a:solidFill>
              </a:rPr>
              <a:t>framspor</a:t>
            </a:r>
            <a:r>
              <a:rPr lang="nb-NO" sz="1200" baseline="0" dirty="0">
                <a:solidFill>
                  <a:srgbClr val="002060"/>
                </a:solidFill>
              </a:rPr>
              <a:t> inntil 13 cm, hann jervens spor er fra 13 cm og oppover.</a:t>
            </a:r>
            <a:endParaRPr lang="nb-NO"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2060"/>
              </a:solidFill>
            </a:endParaRP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9</a:t>
            </a:fld>
            <a:endParaRPr lang="nb-NO"/>
          </a:p>
        </p:txBody>
      </p:sp>
    </p:spTree>
    <p:extLst>
      <p:ext uri="{BB962C8B-B14F-4D97-AF65-F5344CB8AC3E}">
        <p14:creationId xmlns:p14="http://schemas.microsoft.com/office/powerpoint/2010/main" val="56943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20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764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293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50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665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17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04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08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28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74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71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416126"/>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vert="horz" lIns="91440" tIns="45720" rIns="91440" bIns="45720" rtlCol="0" anchor="b">
            <a:normAutofit/>
          </a:bodyPr>
          <a:lstStyle/>
          <a:p>
            <a:r>
              <a:rPr lang="en-GB" sz="7200" dirty="0" err="1"/>
              <a:t>Spor</a:t>
            </a:r>
            <a:r>
              <a:rPr lang="en-GB" sz="7200" dirty="0"/>
              <a:t> </a:t>
            </a:r>
            <a:r>
              <a:rPr lang="en-GB" sz="7200" dirty="0" err="1"/>
              <a:t>og</a:t>
            </a:r>
            <a:r>
              <a:rPr lang="en-GB" sz="7200" dirty="0"/>
              <a:t> </a:t>
            </a:r>
            <a:r>
              <a:rPr lang="en-GB" sz="7200" dirty="0" err="1"/>
              <a:t>sportegn</a:t>
            </a:r>
            <a:endParaRPr lang="en-GB" sz="7200" dirty="0"/>
          </a:p>
        </p:txBody>
      </p:sp>
      <p:sp>
        <p:nvSpPr>
          <p:cNvPr id="5" name="Undertittel 4"/>
          <p:cNvSpPr>
            <a:spLocks noGrp="1"/>
          </p:cNvSpPr>
          <p:nvPr>
            <p:ph type="subTitle" idx="1"/>
          </p:nvPr>
        </p:nvSpPr>
        <p:spPr/>
        <p:txBody>
          <a:bodyPr>
            <a:normAutofit fontScale="92500" lnSpcReduction="10000"/>
          </a:bodyPr>
          <a:lstStyle/>
          <a:p>
            <a:r>
              <a:rPr lang="nb-NO" dirty="0"/>
              <a:t>Finn spor etter dyr eller </a:t>
            </a:r>
            <a:r>
              <a:rPr lang="nb-NO" dirty="0" smtClean="0"/>
              <a:t>fugler</a:t>
            </a:r>
          </a:p>
          <a:p>
            <a:endParaRPr lang="nb-NO" dirty="0"/>
          </a:p>
          <a:p>
            <a:r>
              <a:rPr lang="nb-NO" dirty="0"/>
              <a:t>Illustrasjoner er stort sett hentet fra </a:t>
            </a:r>
            <a:endParaRPr lang="nb-NO" dirty="0" smtClean="0"/>
          </a:p>
          <a:p>
            <a:r>
              <a:rPr lang="nb-NO" dirty="0" err="1" smtClean="0"/>
              <a:t>Aronson</a:t>
            </a:r>
            <a:r>
              <a:rPr lang="nb-NO" dirty="0"/>
              <a:t>, Å. og Eriksson, P., </a:t>
            </a:r>
            <a:r>
              <a:rPr lang="nb-NO" i="1" dirty="0"/>
              <a:t>Dyrespor og kunsten og spore</a:t>
            </a:r>
            <a:r>
              <a:rPr lang="nb-NO" dirty="0"/>
              <a:t>. Cappelen forlag.</a:t>
            </a:r>
            <a:endParaRPr lang="nb-NO" i="1" dirty="0"/>
          </a:p>
          <a:p>
            <a:endParaRPr lang="nb-NO" dirty="0"/>
          </a:p>
          <a:p>
            <a:endParaRPr lang="en-GB" dirty="0"/>
          </a:p>
        </p:txBody>
      </p:sp>
    </p:spTree>
    <p:extLst>
      <p:ext uri="{BB962C8B-B14F-4D97-AF65-F5344CB8AC3E}">
        <p14:creationId xmlns:p14="http://schemas.microsoft.com/office/powerpoint/2010/main" val="151601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a:t>Ikke alle sålegjengere er store…</a:t>
            </a:r>
          </a:p>
        </p:txBody>
      </p:sp>
      <p:sp>
        <p:nvSpPr>
          <p:cNvPr id="4" name="Plassholder for innhold 3"/>
          <p:cNvSpPr>
            <a:spLocks noGrp="1"/>
          </p:cNvSpPr>
          <p:nvPr>
            <p:ph sz="half" idx="2"/>
          </p:nvPr>
        </p:nvSpPr>
        <p:spPr>
          <a:xfrm>
            <a:off x="500743" y="1825625"/>
            <a:ext cx="11201400" cy="4351338"/>
          </a:xfrm>
        </p:spPr>
        <p:txBody>
          <a:bodyPr/>
          <a:lstStyle/>
          <a:p>
            <a:pPr marL="0" indent="0">
              <a:lnSpc>
                <a:spcPct val="150000"/>
              </a:lnSpc>
              <a:buNone/>
            </a:pPr>
            <a:r>
              <a:rPr lang="nb-NO" dirty="0"/>
              <a:t>Sporløypene til mår, røyskatt og snømus kan være svært like jervens, men noe mindre i sporavtrykk og skrittlengde.</a:t>
            </a:r>
          </a:p>
          <a:p>
            <a:pPr marL="0" indent="0">
              <a:lnSpc>
                <a:spcPct val="150000"/>
              </a:lnSpc>
              <a:buNone/>
            </a:pPr>
            <a:r>
              <a:rPr lang="nb-NO" dirty="0"/>
              <a:t>Dyr i samme familie kan ha svært like spor.</a:t>
            </a:r>
          </a:p>
          <a:p>
            <a:pPr marL="0" indent="0">
              <a:lnSpc>
                <a:spcPct val="150000"/>
              </a:lnSpc>
              <a:buNone/>
            </a:pPr>
            <a:endParaRPr lang="nb-NO" dirty="0"/>
          </a:p>
        </p:txBody>
      </p:sp>
    </p:spTree>
    <p:extLst>
      <p:ext uri="{BB962C8B-B14F-4D97-AF65-F5344CB8AC3E}">
        <p14:creationId xmlns:p14="http://schemas.microsoft.com/office/powerpoint/2010/main" val="189949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37241"/>
            <a:ext cx="12192000" cy="1690688"/>
          </a:xfrm>
        </p:spPr>
        <p:txBody>
          <a:bodyPr>
            <a:normAutofit/>
          </a:bodyPr>
          <a:lstStyle/>
          <a:p>
            <a:pPr algn="ctr"/>
            <a:r>
              <a:rPr lang="nb-NO" sz="7200" dirty="0"/>
              <a:t>Mårdyr</a:t>
            </a:r>
          </a:p>
        </p:txBody>
      </p:sp>
      <p:pic>
        <p:nvPicPr>
          <p:cNvPr id="5" name="Picture 2"/>
          <p:cNvPicPr>
            <a:picLocks noGrp="1" noChangeAspect="1" noChangeArrowheads="1"/>
          </p:cNvPicPr>
          <p:nvPr>
            <p:ph sz="half" idx="1"/>
          </p:nvPr>
        </p:nvPicPr>
        <p:blipFill>
          <a:blip r:embed="rId3" cstate="print"/>
          <a:stretch>
            <a:fillRect/>
          </a:stretch>
        </p:blipFill>
        <p:spPr bwMode="auto">
          <a:xfrm>
            <a:off x="570040" y="1898516"/>
            <a:ext cx="2160240" cy="2419357"/>
          </a:xfrm>
          <a:prstGeom prst="rect">
            <a:avLst/>
          </a:prstGeom>
          <a:noFill/>
          <a:ln w="9525">
            <a:noFill/>
            <a:miter lim="800000"/>
            <a:headEnd/>
            <a:tailEnd/>
          </a:ln>
        </p:spPr>
      </p:pic>
      <p:pic>
        <p:nvPicPr>
          <p:cNvPr id="7" name="Picture 1"/>
          <p:cNvPicPr>
            <a:picLocks noGrp="1" noChangeAspect="1" noChangeArrowheads="1"/>
          </p:cNvPicPr>
          <p:nvPr>
            <p:ph sz="half" idx="2"/>
          </p:nvPr>
        </p:nvPicPr>
        <p:blipFill>
          <a:blip r:embed="rId4" cstate="print"/>
          <a:stretch>
            <a:fillRect/>
          </a:stretch>
        </p:blipFill>
        <p:spPr bwMode="auto">
          <a:xfrm>
            <a:off x="7733160" y="1825625"/>
            <a:ext cx="2059680" cy="4351338"/>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570040" y="4449763"/>
            <a:ext cx="2160240" cy="2209336"/>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10128598" y="4887913"/>
            <a:ext cx="762000" cy="131445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10128598" y="3823067"/>
            <a:ext cx="762000" cy="1064846"/>
          </a:xfrm>
          <a:prstGeom prst="rect">
            <a:avLst/>
          </a:prstGeom>
          <a:noFill/>
          <a:ln w="9525">
            <a:noFill/>
            <a:miter lim="800000"/>
            <a:headEnd/>
            <a:tailEnd/>
          </a:ln>
        </p:spPr>
      </p:pic>
      <p:sp>
        <p:nvSpPr>
          <p:cNvPr id="12" name="Rektangel 11"/>
          <p:cNvSpPr/>
          <p:nvPr/>
        </p:nvSpPr>
        <p:spPr>
          <a:xfrm>
            <a:off x="7733160" y="1351250"/>
            <a:ext cx="1334640" cy="424732"/>
          </a:xfrm>
          <a:prstGeom prst="rect">
            <a:avLst/>
          </a:prstGeom>
        </p:spPr>
        <p:txBody>
          <a:bodyPr vert="horz" lIns="91440" tIns="45720" rIns="91440" bIns="45720" rtlCol="0" anchor="b">
            <a:noAutofit/>
          </a:bodyPr>
          <a:lstStyle/>
          <a:p>
            <a:pPr defTabSz="914400">
              <a:lnSpc>
                <a:spcPct val="90000"/>
              </a:lnSpc>
              <a:spcBef>
                <a:spcPts val="1000"/>
              </a:spcBef>
            </a:pPr>
            <a:r>
              <a:rPr lang="nb-NO" sz="2800" dirty="0"/>
              <a:t>Mink</a:t>
            </a:r>
          </a:p>
        </p:txBody>
      </p:sp>
      <p:sp>
        <p:nvSpPr>
          <p:cNvPr id="13" name="Rektangel 12"/>
          <p:cNvSpPr/>
          <p:nvPr/>
        </p:nvSpPr>
        <p:spPr>
          <a:xfrm>
            <a:off x="570040" y="1441081"/>
            <a:ext cx="1530903" cy="424732"/>
          </a:xfrm>
          <a:prstGeom prst="rect">
            <a:avLst/>
          </a:prstGeom>
        </p:spPr>
        <p:txBody>
          <a:bodyPr vert="horz" lIns="91440" tIns="45720" rIns="91440" bIns="45720" rtlCol="0" anchor="b">
            <a:noAutofit/>
          </a:bodyPr>
          <a:lstStyle/>
          <a:p>
            <a:pPr defTabSz="914400">
              <a:spcBef>
                <a:spcPts val="1000"/>
              </a:spcBef>
            </a:pPr>
            <a:r>
              <a:rPr lang="nb-NO" sz="2800" dirty="0"/>
              <a:t>Grevling</a:t>
            </a:r>
          </a:p>
        </p:txBody>
      </p:sp>
      <p:graphicFrame>
        <p:nvGraphicFramePr>
          <p:cNvPr id="11" name="Object 2"/>
          <p:cNvGraphicFramePr>
            <a:graphicFrameLocks noChangeAspect="1"/>
          </p:cNvGraphicFramePr>
          <p:nvPr>
            <p:extLst>
              <p:ext uri="{D42A27DB-BD31-4B8C-83A1-F6EECF244321}">
                <p14:modId xmlns:p14="http://schemas.microsoft.com/office/powerpoint/2010/main" val="400148742"/>
              </p:ext>
            </p:extLst>
          </p:nvPr>
        </p:nvGraphicFramePr>
        <p:xfrm>
          <a:off x="4639475" y="1825625"/>
          <a:ext cx="2410377" cy="4376738"/>
        </p:xfrm>
        <a:graphic>
          <a:graphicData uri="http://schemas.openxmlformats.org/presentationml/2006/ole">
            <mc:AlternateContent xmlns:mc="http://schemas.openxmlformats.org/markup-compatibility/2006">
              <mc:Choice xmlns:v="urn:schemas-microsoft-com:vml" Requires="v">
                <p:oleObj spid="_x0000_s6160" name="Picture" r:id="rId8" imgW="1931040" imgH="3505680" progId="Word.Picture.8">
                  <p:embed/>
                </p:oleObj>
              </mc:Choice>
              <mc:Fallback>
                <p:oleObj name="Picture" r:id="rId8" imgW="1931040" imgH="350568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9475" y="1825625"/>
                        <a:ext cx="2410377" cy="4376738"/>
                      </a:xfrm>
                      <a:prstGeom prst="rect">
                        <a:avLst/>
                      </a:prstGeom>
                      <a:noFill/>
                      <a:extLst/>
                    </p:spPr>
                  </p:pic>
                </p:oleObj>
              </mc:Fallback>
            </mc:AlternateContent>
          </a:graphicData>
        </a:graphic>
      </p:graphicFrame>
      <p:sp>
        <p:nvSpPr>
          <p:cNvPr id="14" name="Rektangel 13"/>
          <p:cNvSpPr/>
          <p:nvPr/>
        </p:nvSpPr>
        <p:spPr>
          <a:xfrm>
            <a:off x="4639475" y="1369870"/>
            <a:ext cx="1478295" cy="424732"/>
          </a:xfrm>
          <a:prstGeom prst="rect">
            <a:avLst/>
          </a:prstGeom>
        </p:spPr>
        <p:txBody>
          <a:bodyPr vert="horz" lIns="91440" tIns="45720" rIns="91440" bIns="45720" rtlCol="0" anchor="b">
            <a:noAutofit/>
          </a:bodyPr>
          <a:lstStyle/>
          <a:p>
            <a:pPr defTabSz="914400">
              <a:lnSpc>
                <a:spcPct val="90000"/>
              </a:lnSpc>
              <a:spcBef>
                <a:spcPts val="1000"/>
              </a:spcBef>
            </a:pPr>
            <a:r>
              <a:rPr lang="nb-NO" sz="2800" dirty="0"/>
              <a:t>Snømus</a:t>
            </a:r>
          </a:p>
        </p:txBody>
      </p:sp>
    </p:spTree>
    <p:extLst>
      <p:ext uri="{BB962C8B-B14F-4D97-AF65-F5344CB8AC3E}">
        <p14:creationId xmlns:p14="http://schemas.microsoft.com/office/powerpoint/2010/main" val="251545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a:t>Gnagere</a:t>
            </a:r>
          </a:p>
        </p:txBody>
      </p:sp>
      <p:sp>
        <p:nvSpPr>
          <p:cNvPr id="3" name="Plassholder for tekst 2"/>
          <p:cNvSpPr>
            <a:spLocks noGrp="1"/>
          </p:cNvSpPr>
          <p:nvPr>
            <p:ph type="body" idx="1"/>
          </p:nvPr>
        </p:nvSpPr>
        <p:spPr>
          <a:xfrm>
            <a:off x="507207" y="1278732"/>
            <a:ext cx="5157787" cy="823912"/>
          </a:xfrm>
        </p:spPr>
        <p:txBody>
          <a:bodyPr>
            <a:normAutofit/>
          </a:bodyPr>
          <a:lstStyle/>
          <a:p>
            <a:r>
              <a:rPr lang="nb-NO" sz="2800" b="0" dirty="0"/>
              <a:t>Skogmus</a:t>
            </a:r>
          </a:p>
        </p:txBody>
      </p:sp>
      <p:sp>
        <p:nvSpPr>
          <p:cNvPr id="5" name="Plassholder for tekst 4"/>
          <p:cNvSpPr>
            <a:spLocks noGrp="1"/>
          </p:cNvSpPr>
          <p:nvPr>
            <p:ph type="body" sz="quarter" idx="3"/>
          </p:nvPr>
        </p:nvSpPr>
        <p:spPr>
          <a:xfrm>
            <a:off x="7377423" y="1278732"/>
            <a:ext cx="5183188" cy="823912"/>
          </a:xfrm>
        </p:spPr>
        <p:txBody>
          <a:bodyPr>
            <a:normAutofit/>
          </a:bodyPr>
          <a:lstStyle/>
          <a:p>
            <a:r>
              <a:rPr lang="nb-NO" sz="2800" b="0" dirty="0"/>
              <a:t>Ekorn</a:t>
            </a:r>
          </a:p>
        </p:txBody>
      </p:sp>
      <p:graphicFrame>
        <p:nvGraphicFramePr>
          <p:cNvPr id="7" name="Object 8"/>
          <p:cNvGraphicFramePr>
            <a:graphicFrameLocks noGrp="1" noChangeAspect="1"/>
          </p:cNvGraphicFramePr>
          <p:nvPr>
            <p:ph sz="half" idx="2"/>
            <p:extLst>
              <p:ext uri="{D42A27DB-BD31-4B8C-83A1-F6EECF244321}">
                <p14:modId xmlns:p14="http://schemas.microsoft.com/office/powerpoint/2010/main" val="1236910789"/>
              </p:ext>
            </p:extLst>
          </p:nvPr>
        </p:nvGraphicFramePr>
        <p:xfrm>
          <a:off x="614308" y="2235995"/>
          <a:ext cx="2109974" cy="2433976"/>
        </p:xfrm>
        <a:graphic>
          <a:graphicData uri="http://schemas.openxmlformats.org/presentationml/2006/ole">
            <mc:AlternateContent xmlns:mc="http://schemas.openxmlformats.org/markup-compatibility/2006">
              <mc:Choice xmlns:v="urn:schemas-microsoft-com:vml" Requires="v">
                <p:oleObj spid="_x0000_s5149" name="Picture" r:id="rId4" imgW="1271016" imgH="1467612" progId="Word.Picture.8">
                  <p:embed/>
                </p:oleObj>
              </mc:Choice>
              <mc:Fallback>
                <p:oleObj name="Picture" r:id="rId4" imgW="1271016" imgH="146761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08" y="2235995"/>
                        <a:ext cx="2109974" cy="2433976"/>
                      </a:xfrm>
                      <a:prstGeom prst="rect">
                        <a:avLst/>
                      </a:prstGeom>
                      <a:noFill/>
                      <a:extLst/>
                    </p:spPr>
                  </p:pic>
                </p:oleObj>
              </mc:Fallback>
            </mc:AlternateContent>
          </a:graphicData>
        </a:graphic>
      </p:graphicFrame>
      <p:pic>
        <p:nvPicPr>
          <p:cNvPr id="8" name="Picture 5"/>
          <p:cNvPicPr>
            <a:picLocks noGrp="1" noChangeAspect="1" noChangeArrowheads="1"/>
          </p:cNvPicPr>
          <p:nvPr>
            <p:ph sz="quarter" idx="4"/>
          </p:nvPr>
        </p:nvPicPr>
        <p:blipFill>
          <a:blip r:embed="rId6" cstate="print"/>
          <a:srcRect/>
          <a:stretch>
            <a:fillRect/>
          </a:stretch>
        </p:blipFill>
        <p:spPr bwMode="auto">
          <a:xfrm>
            <a:off x="7377423" y="2235995"/>
            <a:ext cx="1968843" cy="2866768"/>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9670656" y="2235995"/>
            <a:ext cx="1905000" cy="1943100"/>
          </a:xfrm>
          <a:prstGeom prst="rect">
            <a:avLst/>
          </a:prstGeom>
          <a:noFill/>
          <a:ln w="9525">
            <a:noFill/>
            <a:miter lim="800000"/>
            <a:headEnd/>
            <a:tailEnd/>
          </a:ln>
        </p:spPr>
      </p:pic>
      <p:sp>
        <p:nvSpPr>
          <p:cNvPr id="9" name="Plassholder for tekst 2"/>
          <p:cNvSpPr txBox="1">
            <a:spLocks/>
          </p:cNvSpPr>
          <p:nvPr/>
        </p:nvSpPr>
        <p:spPr>
          <a:xfrm>
            <a:off x="4188479" y="1281796"/>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b-NO" sz="2800" b="0" dirty="0"/>
              <a:t>Lemen</a:t>
            </a:r>
          </a:p>
        </p:txBody>
      </p:sp>
      <p:pic>
        <p:nvPicPr>
          <p:cNvPr id="6" name="Bilde 5"/>
          <p:cNvPicPr>
            <a:picLocks noChangeAspect="1"/>
          </p:cNvPicPr>
          <p:nvPr/>
        </p:nvPicPr>
        <p:blipFill>
          <a:blip r:embed="rId8"/>
          <a:stretch>
            <a:fillRect/>
          </a:stretch>
        </p:blipFill>
        <p:spPr>
          <a:xfrm>
            <a:off x="4131690" y="2235995"/>
            <a:ext cx="1838325" cy="1466850"/>
          </a:xfrm>
          <a:prstGeom prst="rect">
            <a:avLst/>
          </a:prstGeom>
        </p:spPr>
      </p:pic>
    </p:spTree>
    <p:extLst>
      <p:ext uri="{BB962C8B-B14F-4D97-AF65-F5344CB8AC3E}">
        <p14:creationId xmlns:p14="http://schemas.microsoft.com/office/powerpoint/2010/main" val="395358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71480" y="639591"/>
            <a:ext cx="5157787" cy="823912"/>
          </a:xfrm>
        </p:spPr>
        <p:txBody>
          <a:bodyPr vert="horz" lIns="91440" tIns="45720" rIns="91440" bIns="45720" rtlCol="0" anchor="b">
            <a:normAutofit/>
          </a:bodyPr>
          <a:lstStyle/>
          <a:p>
            <a:r>
              <a:rPr lang="nb-NO" dirty="0"/>
              <a:t>Bever</a:t>
            </a:r>
          </a:p>
        </p:txBody>
      </p:sp>
      <p:sp>
        <p:nvSpPr>
          <p:cNvPr id="5" name="Plassholder for tekst 4"/>
          <p:cNvSpPr>
            <a:spLocks noGrp="1"/>
          </p:cNvSpPr>
          <p:nvPr>
            <p:ph type="body" sz="quarter" idx="3"/>
          </p:nvPr>
        </p:nvSpPr>
        <p:spPr>
          <a:xfrm>
            <a:off x="6172200" y="519113"/>
            <a:ext cx="5183188" cy="823912"/>
          </a:xfrm>
        </p:spPr>
        <p:txBody>
          <a:bodyPr/>
          <a:lstStyle/>
          <a:p>
            <a:r>
              <a:rPr lang="nb-NO" dirty="0"/>
              <a:t>Hare</a:t>
            </a:r>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1985055" y="1529618"/>
            <a:ext cx="2189883" cy="1675434"/>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44492" y="1529618"/>
            <a:ext cx="1062910" cy="1675434"/>
          </a:xfrm>
          <a:prstGeom prst="rect">
            <a:avLst/>
          </a:prstGeom>
          <a:noFill/>
          <a:ln w="9525">
            <a:noFill/>
            <a:miter lim="800000"/>
            <a:headEnd/>
            <a:tailEnd/>
          </a:ln>
        </p:spPr>
      </p:pic>
      <p:sp>
        <p:nvSpPr>
          <p:cNvPr id="9" name="TekstSylinder 8"/>
          <p:cNvSpPr txBox="1"/>
          <p:nvPr/>
        </p:nvSpPr>
        <p:spPr>
          <a:xfrm>
            <a:off x="3770254" y="1661849"/>
            <a:ext cx="400110" cy="1440160"/>
          </a:xfrm>
          <a:prstGeom prst="rect">
            <a:avLst/>
          </a:prstGeom>
          <a:solidFill>
            <a:schemeClr val="tx1"/>
          </a:solidFill>
        </p:spPr>
        <p:txBody>
          <a:bodyPr vert="vert270" wrap="square" rtlCol="0">
            <a:spAutoFit/>
          </a:bodyPr>
          <a:lstStyle/>
          <a:p>
            <a:r>
              <a:rPr lang="nb-NO" sz="1400" dirty="0">
                <a:solidFill>
                  <a:schemeClr val="bg1"/>
                </a:solidFill>
              </a:rPr>
              <a:t>5-6 cm inkl. hæl</a:t>
            </a:r>
          </a:p>
        </p:txBody>
      </p:sp>
      <p:sp>
        <p:nvSpPr>
          <p:cNvPr id="10" name="TekstSylinder 9"/>
          <p:cNvSpPr txBox="1"/>
          <p:nvPr/>
        </p:nvSpPr>
        <p:spPr>
          <a:xfrm>
            <a:off x="1796755" y="1529618"/>
            <a:ext cx="400110" cy="1675434"/>
          </a:xfrm>
          <a:prstGeom prst="rect">
            <a:avLst/>
          </a:prstGeom>
          <a:solidFill>
            <a:schemeClr val="tx1"/>
          </a:solidFill>
        </p:spPr>
        <p:txBody>
          <a:bodyPr vert="vert270" wrap="square" rtlCol="0">
            <a:spAutoFit/>
          </a:bodyPr>
          <a:lstStyle/>
          <a:p>
            <a:r>
              <a:rPr lang="nb-NO" sz="1400" dirty="0">
                <a:solidFill>
                  <a:schemeClr val="bg1"/>
                </a:solidFill>
              </a:rPr>
              <a:t>15-18 cm inkl. hæl</a:t>
            </a:r>
          </a:p>
        </p:txBody>
      </p:sp>
      <p:pic>
        <p:nvPicPr>
          <p:cNvPr id="11" name="Picture 1"/>
          <p:cNvPicPr>
            <a:picLocks noChangeAspect="1" noChangeArrowheads="1"/>
          </p:cNvPicPr>
          <p:nvPr/>
        </p:nvPicPr>
        <p:blipFill>
          <a:blip r:embed="rId5" cstate="print"/>
          <a:srcRect/>
          <a:stretch>
            <a:fillRect/>
          </a:stretch>
        </p:blipFill>
        <p:spPr bwMode="auto">
          <a:xfrm>
            <a:off x="136823" y="3784289"/>
            <a:ext cx="6016510" cy="2893754"/>
          </a:xfrm>
          <a:prstGeom prst="rect">
            <a:avLst/>
          </a:prstGeom>
          <a:noFill/>
          <a:ln w="9525">
            <a:noFill/>
            <a:miter lim="800000"/>
            <a:headEnd/>
            <a:tailEnd/>
          </a:ln>
        </p:spPr>
      </p:pic>
      <p:pic>
        <p:nvPicPr>
          <p:cNvPr id="12" name="Picture 5"/>
          <p:cNvPicPr>
            <a:picLocks noGrp="1" noChangeAspect="1" noChangeArrowheads="1"/>
          </p:cNvPicPr>
          <p:nvPr>
            <p:ph sz="quarter" idx="4"/>
          </p:nvPr>
        </p:nvPicPr>
        <p:blipFill>
          <a:blip r:embed="rId6" cstate="print"/>
          <a:srcRect/>
          <a:stretch>
            <a:fillRect/>
          </a:stretch>
        </p:blipFill>
        <p:spPr bwMode="auto">
          <a:xfrm>
            <a:off x="6290919" y="1498030"/>
            <a:ext cx="2845920" cy="2192027"/>
          </a:xfrm>
          <a:prstGeom prst="rect">
            <a:avLst/>
          </a:prstGeom>
          <a:noFill/>
          <a:ln w="9525">
            <a:noFill/>
            <a:miter lim="800000"/>
            <a:headEnd/>
            <a:tailEnd/>
          </a:ln>
        </p:spPr>
      </p:pic>
      <p:cxnSp>
        <p:nvCxnSpPr>
          <p:cNvPr id="15" name="Rett linje 14"/>
          <p:cNvCxnSpPr/>
          <p:nvPr/>
        </p:nvCxnSpPr>
        <p:spPr>
          <a:xfrm>
            <a:off x="2483395" y="1907147"/>
            <a:ext cx="8123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2523971" y="2845718"/>
            <a:ext cx="8264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907256" y="1650253"/>
            <a:ext cx="7919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934316" y="2969977"/>
            <a:ext cx="7378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nvSpPr>
        <p:spPr>
          <a:xfrm>
            <a:off x="145770" y="3845631"/>
            <a:ext cx="2232248" cy="307777"/>
          </a:xfrm>
          <a:prstGeom prst="rect">
            <a:avLst/>
          </a:prstGeom>
          <a:noFill/>
        </p:spPr>
        <p:txBody>
          <a:bodyPr wrap="square" rtlCol="0">
            <a:spAutoFit/>
          </a:bodyPr>
          <a:lstStyle/>
          <a:p>
            <a:r>
              <a:rPr lang="nb-NO" sz="1400" dirty="0">
                <a:solidFill>
                  <a:schemeClr val="bg1"/>
                </a:solidFill>
              </a:rPr>
              <a:t>Beverhytte</a:t>
            </a:r>
          </a:p>
        </p:txBody>
      </p:sp>
      <p:sp>
        <p:nvSpPr>
          <p:cNvPr id="23" name="TekstSylinder 22"/>
          <p:cNvSpPr txBox="1"/>
          <p:nvPr/>
        </p:nvSpPr>
        <p:spPr>
          <a:xfrm>
            <a:off x="607867" y="5387338"/>
            <a:ext cx="1080120" cy="276999"/>
          </a:xfrm>
          <a:prstGeom prst="rect">
            <a:avLst/>
          </a:prstGeom>
          <a:noFill/>
        </p:spPr>
        <p:txBody>
          <a:bodyPr wrap="square" rtlCol="0">
            <a:spAutoFit/>
          </a:bodyPr>
          <a:lstStyle/>
          <a:p>
            <a:r>
              <a:rPr lang="nb-NO" sz="1200" dirty="0">
                <a:solidFill>
                  <a:schemeClr val="bg1"/>
                </a:solidFill>
              </a:rPr>
              <a:t>Sovekammer</a:t>
            </a:r>
          </a:p>
        </p:txBody>
      </p:sp>
      <p:sp>
        <p:nvSpPr>
          <p:cNvPr id="24" name="TekstSylinder 23"/>
          <p:cNvSpPr txBox="1"/>
          <p:nvPr/>
        </p:nvSpPr>
        <p:spPr>
          <a:xfrm>
            <a:off x="1985055" y="5859224"/>
            <a:ext cx="1080120" cy="276999"/>
          </a:xfrm>
          <a:prstGeom prst="rect">
            <a:avLst/>
          </a:prstGeom>
          <a:noFill/>
        </p:spPr>
        <p:txBody>
          <a:bodyPr wrap="square" rtlCol="0">
            <a:spAutoFit/>
          </a:bodyPr>
          <a:lstStyle/>
          <a:p>
            <a:r>
              <a:rPr lang="nb-NO" sz="1200" dirty="0">
                <a:solidFill>
                  <a:schemeClr val="bg1"/>
                </a:solidFill>
              </a:rPr>
              <a:t>Matkammer</a:t>
            </a:r>
          </a:p>
        </p:txBody>
      </p:sp>
      <p:sp>
        <p:nvSpPr>
          <p:cNvPr id="25" name="TekstSylinder 24"/>
          <p:cNvSpPr txBox="1"/>
          <p:nvPr/>
        </p:nvSpPr>
        <p:spPr>
          <a:xfrm>
            <a:off x="4767808" y="6251052"/>
            <a:ext cx="1224136" cy="276999"/>
          </a:xfrm>
          <a:prstGeom prst="rect">
            <a:avLst/>
          </a:prstGeom>
          <a:noFill/>
        </p:spPr>
        <p:txBody>
          <a:bodyPr wrap="square" rtlCol="0">
            <a:spAutoFit/>
          </a:bodyPr>
          <a:lstStyle/>
          <a:p>
            <a:r>
              <a:rPr lang="nb-NO" sz="1200" dirty="0">
                <a:solidFill>
                  <a:schemeClr val="bg1"/>
                </a:solidFill>
              </a:rPr>
              <a:t>Inngangstunnel</a:t>
            </a:r>
          </a:p>
        </p:txBody>
      </p:sp>
      <p:pic>
        <p:nvPicPr>
          <p:cNvPr id="2" name="Bilde 1"/>
          <p:cNvPicPr>
            <a:picLocks noChangeAspect="1"/>
          </p:cNvPicPr>
          <p:nvPr/>
        </p:nvPicPr>
        <p:blipFill>
          <a:blip r:embed="rId7"/>
          <a:stretch>
            <a:fillRect/>
          </a:stretch>
        </p:blipFill>
        <p:spPr>
          <a:xfrm>
            <a:off x="9207548" y="3784289"/>
            <a:ext cx="2339382" cy="2867209"/>
          </a:xfrm>
          <a:prstGeom prst="rect">
            <a:avLst/>
          </a:prstGeom>
        </p:spPr>
      </p:pic>
      <p:sp>
        <p:nvSpPr>
          <p:cNvPr id="4" name="TekstSylinder 3"/>
          <p:cNvSpPr txBox="1"/>
          <p:nvPr/>
        </p:nvSpPr>
        <p:spPr>
          <a:xfrm>
            <a:off x="6527721" y="3374571"/>
            <a:ext cx="885450" cy="276999"/>
          </a:xfrm>
          <a:prstGeom prst="rect">
            <a:avLst/>
          </a:prstGeom>
          <a:noFill/>
        </p:spPr>
        <p:txBody>
          <a:bodyPr wrap="square" rtlCol="0">
            <a:spAutoFit/>
          </a:bodyPr>
          <a:lstStyle/>
          <a:p>
            <a:r>
              <a:rPr lang="nb-NO" sz="1200" dirty="0">
                <a:solidFill>
                  <a:schemeClr val="tx1">
                    <a:lumMod val="50000"/>
                  </a:schemeClr>
                </a:solidFill>
              </a:rPr>
              <a:t>HB</a:t>
            </a:r>
          </a:p>
        </p:txBody>
      </p:sp>
      <p:sp>
        <p:nvSpPr>
          <p:cNvPr id="20" name="TekstSylinder 19"/>
          <p:cNvSpPr txBox="1"/>
          <p:nvPr/>
        </p:nvSpPr>
        <p:spPr>
          <a:xfrm>
            <a:off x="8051721" y="3374570"/>
            <a:ext cx="885450" cy="276999"/>
          </a:xfrm>
          <a:prstGeom prst="rect">
            <a:avLst/>
          </a:prstGeom>
          <a:noFill/>
        </p:spPr>
        <p:txBody>
          <a:bodyPr wrap="square" rtlCol="0">
            <a:spAutoFit/>
          </a:bodyPr>
          <a:lstStyle/>
          <a:p>
            <a:r>
              <a:rPr lang="nb-NO" sz="1200" dirty="0">
                <a:solidFill>
                  <a:schemeClr val="tx1">
                    <a:lumMod val="50000"/>
                  </a:schemeClr>
                </a:solidFill>
              </a:rPr>
              <a:t>HF</a:t>
            </a:r>
          </a:p>
        </p:txBody>
      </p:sp>
      <p:sp>
        <p:nvSpPr>
          <p:cNvPr id="26" name="TekstSylinder 25"/>
          <p:cNvSpPr txBox="1"/>
          <p:nvPr/>
        </p:nvSpPr>
        <p:spPr>
          <a:xfrm>
            <a:off x="1116754" y="2951667"/>
            <a:ext cx="885450" cy="276999"/>
          </a:xfrm>
          <a:prstGeom prst="rect">
            <a:avLst/>
          </a:prstGeom>
          <a:noFill/>
        </p:spPr>
        <p:txBody>
          <a:bodyPr wrap="square" rtlCol="0">
            <a:spAutoFit/>
          </a:bodyPr>
          <a:lstStyle/>
          <a:p>
            <a:r>
              <a:rPr lang="nb-NO" sz="1200" dirty="0">
                <a:solidFill>
                  <a:schemeClr val="tx1">
                    <a:lumMod val="50000"/>
                  </a:schemeClr>
                </a:solidFill>
              </a:rPr>
              <a:t>HB</a:t>
            </a:r>
          </a:p>
        </p:txBody>
      </p:sp>
      <p:sp>
        <p:nvSpPr>
          <p:cNvPr id="27" name="TekstSylinder 26"/>
          <p:cNvSpPr txBox="1"/>
          <p:nvPr/>
        </p:nvSpPr>
        <p:spPr>
          <a:xfrm>
            <a:off x="2622450" y="2886886"/>
            <a:ext cx="885450" cy="276999"/>
          </a:xfrm>
          <a:prstGeom prst="rect">
            <a:avLst/>
          </a:prstGeom>
          <a:noFill/>
        </p:spPr>
        <p:txBody>
          <a:bodyPr wrap="square" rtlCol="0">
            <a:spAutoFit/>
          </a:bodyPr>
          <a:lstStyle/>
          <a:p>
            <a:r>
              <a:rPr lang="nb-NO" sz="1200" dirty="0">
                <a:solidFill>
                  <a:schemeClr val="tx1">
                    <a:lumMod val="50000"/>
                  </a:schemeClr>
                </a:solidFill>
              </a:rPr>
              <a:t>HF</a:t>
            </a:r>
          </a:p>
        </p:txBody>
      </p:sp>
      <p:sp>
        <p:nvSpPr>
          <p:cNvPr id="28" name="TekstSylinder 27"/>
          <p:cNvSpPr txBox="1"/>
          <p:nvPr/>
        </p:nvSpPr>
        <p:spPr>
          <a:xfrm>
            <a:off x="7554588" y="1934410"/>
            <a:ext cx="400110" cy="1440160"/>
          </a:xfrm>
          <a:prstGeom prst="rect">
            <a:avLst/>
          </a:prstGeom>
          <a:noFill/>
        </p:spPr>
        <p:txBody>
          <a:bodyPr vert="vert270" wrap="square" rtlCol="0">
            <a:spAutoFit/>
          </a:bodyPr>
          <a:lstStyle/>
          <a:p>
            <a:pPr algn="ctr"/>
            <a:r>
              <a:rPr lang="nb-NO" sz="1400" dirty="0">
                <a:solidFill>
                  <a:schemeClr val="bg1"/>
                </a:solidFill>
              </a:rPr>
              <a:t>7 – 10 cm </a:t>
            </a:r>
          </a:p>
        </p:txBody>
      </p:sp>
      <p:sp>
        <p:nvSpPr>
          <p:cNvPr id="29" name="TekstSylinder 28"/>
          <p:cNvSpPr txBox="1"/>
          <p:nvPr/>
        </p:nvSpPr>
        <p:spPr>
          <a:xfrm>
            <a:off x="8807438" y="1934410"/>
            <a:ext cx="400110" cy="1513113"/>
          </a:xfrm>
          <a:prstGeom prst="rect">
            <a:avLst/>
          </a:prstGeom>
          <a:noFill/>
        </p:spPr>
        <p:txBody>
          <a:bodyPr vert="vert270" wrap="square" rtlCol="0">
            <a:spAutoFit/>
          </a:bodyPr>
          <a:lstStyle/>
          <a:p>
            <a:pPr algn="ctr"/>
            <a:r>
              <a:rPr lang="nb-NO" sz="1400" dirty="0">
                <a:solidFill>
                  <a:schemeClr val="bg1"/>
                </a:solidFill>
              </a:rPr>
              <a:t>5 – 7 cm </a:t>
            </a:r>
          </a:p>
        </p:txBody>
      </p:sp>
      <p:sp>
        <p:nvSpPr>
          <p:cNvPr id="30" name="Tittel 1"/>
          <p:cNvSpPr>
            <a:spLocks noGrp="1"/>
          </p:cNvSpPr>
          <p:nvPr>
            <p:ph type="title"/>
          </p:nvPr>
        </p:nvSpPr>
        <p:spPr>
          <a:xfrm>
            <a:off x="0" y="-280803"/>
            <a:ext cx="12192000" cy="1690688"/>
          </a:xfrm>
        </p:spPr>
        <p:txBody>
          <a:bodyPr vert="horz" lIns="91440" tIns="45720" rIns="91440" bIns="45720" rtlCol="0" anchor="ctr">
            <a:normAutofit/>
          </a:bodyPr>
          <a:lstStyle/>
          <a:p>
            <a:pPr algn="ctr"/>
            <a:r>
              <a:rPr lang="nb-NO" sz="7200" dirty="0"/>
              <a:t>Flere gnagere</a:t>
            </a:r>
          </a:p>
        </p:txBody>
      </p:sp>
    </p:spTree>
    <p:extLst>
      <p:ext uri="{BB962C8B-B14F-4D97-AF65-F5344CB8AC3E}">
        <p14:creationId xmlns:p14="http://schemas.microsoft.com/office/powerpoint/2010/main" val="274397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a:t>Sporløyper</a:t>
            </a:r>
          </a:p>
        </p:txBody>
      </p:sp>
      <p:pic>
        <p:nvPicPr>
          <p:cNvPr id="5" name="Content Placeholder 4"/>
          <p:cNvPicPr>
            <a:picLocks noGrp="1" noChangeAspect="1" noChangeArrowheads="1"/>
          </p:cNvPicPr>
          <p:nvPr>
            <p:ph sz="half" idx="1"/>
          </p:nvPr>
        </p:nvPicPr>
        <p:blipFill>
          <a:blip r:embed="rId3" cstate="print"/>
          <a:srcRect/>
          <a:stretch>
            <a:fillRect/>
          </a:stretch>
        </p:blipFill>
        <p:spPr bwMode="auto">
          <a:xfrm>
            <a:off x="743325" y="2179587"/>
            <a:ext cx="986164" cy="4351338"/>
          </a:xfrm>
          <a:prstGeom prst="rect">
            <a:avLst/>
          </a:prstGeom>
          <a:noFill/>
          <a:ln w="9525">
            <a:noFill/>
            <a:miter lim="800000"/>
            <a:headEnd/>
            <a:tailEnd/>
          </a:ln>
        </p:spPr>
      </p:pic>
      <p:pic>
        <p:nvPicPr>
          <p:cNvPr id="6" name="Content Placeholder 5"/>
          <p:cNvPicPr>
            <a:picLocks noGrp="1" noChangeAspect="1" noChangeArrowheads="1"/>
          </p:cNvPicPr>
          <p:nvPr>
            <p:ph sz="half" idx="2"/>
          </p:nvPr>
        </p:nvPicPr>
        <p:blipFill>
          <a:blip r:embed="rId4" cstate="print"/>
          <a:srcRect/>
          <a:stretch>
            <a:fillRect/>
          </a:stretch>
        </p:blipFill>
        <p:spPr bwMode="auto">
          <a:xfrm>
            <a:off x="3002181" y="2179587"/>
            <a:ext cx="1217432" cy="4351338"/>
          </a:xfrm>
          <a:prstGeom prst="rect">
            <a:avLst/>
          </a:prstGeom>
          <a:noFill/>
          <a:ln w="9525">
            <a:noFill/>
            <a:miter lim="800000"/>
            <a:headEnd/>
            <a:tailEnd/>
          </a:ln>
        </p:spPr>
      </p:pic>
      <p:sp>
        <p:nvSpPr>
          <p:cNvPr id="7" name="Rektangel 6"/>
          <p:cNvSpPr/>
          <p:nvPr/>
        </p:nvSpPr>
        <p:spPr>
          <a:xfrm>
            <a:off x="1464797" y="1690688"/>
            <a:ext cx="2146100" cy="369332"/>
          </a:xfrm>
          <a:prstGeom prst="rect">
            <a:avLst/>
          </a:prstGeom>
        </p:spPr>
        <p:txBody>
          <a:bodyPr wrap="none">
            <a:spAutoFit/>
          </a:bodyPr>
          <a:lstStyle/>
          <a:p>
            <a:r>
              <a:rPr lang="nb-NO" dirty="0"/>
              <a:t>Sporløyper fra gaupe</a:t>
            </a:r>
          </a:p>
        </p:txBody>
      </p:sp>
      <p:pic>
        <p:nvPicPr>
          <p:cNvPr id="8" name="Picture 4"/>
          <p:cNvPicPr>
            <a:picLocks noChangeAspect="1" noChangeArrowheads="1"/>
          </p:cNvPicPr>
          <p:nvPr/>
        </p:nvPicPr>
        <p:blipFill>
          <a:blip r:embed="rId5" cstate="print"/>
          <a:srcRect/>
          <a:stretch>
            <a:fillRect/>
          </a:stretch>
        </p:blipFill>
        <p:spPr bwMode="auto">
          <a:xfrm>
            <a:off x="5330468" y="2179587"/>
            <a:ext cx="1212573" cy="4351338"/>
          </a:xfrm>
          <a:prstGeom prst="rect">
            <a:avLst/>
          </a:prstGeom>
          <a:noFill/>
          <a:ln w="9525">
            <a:noFill/>
            <a:miter lim="800000"/>
            <a:headEnd/>
            <a:tailEnd/>
          </a:ln>
        </p:spPr>
      </p:pic>
      <p:sp>
        <p:nvSpPr>
          <p:cNvPr id="9" name="TekstSylinder 8"/>
          <p:cNvSpPr txBox="1"/>
          <p:nvPr/>
        </p:nvSpPr>
        <p:spPr>
          <a:xfrm>
            <a:off x="4755419" y="1690688"/>
            <a:ext cx="1944216" cy="369332"/>
          </a:xfrm>
          <a:prstGeom prst="rect">
            <a:avLst/>
          </a:prstGeom>
        </p:spPr>
        <p:txBody>
          <a:bodyPr wrap="none">
            <a:spAutoFit/>
          </a:bodyPr>
          <a:lstStyle>
            <a:defPPr>
              <a:defRPr lang="en-US"/>
            </a:defPPr>
          </a:lstStyle>
          <a:p>
            <a:r>
              <a:rPr lang="nb-NO" dirty="0"/>
              <a:t>Sporløype til bever</a:t>
            </a:r>
          </a:p>
        </p:txBody>
      </p:sp>
      <p:sp>
        <p:nvSpPr>
          <p:cNvPr id="11" name="TekstSylinder 10"/>
          <p:cNvSpPr txBox="1"/>
          <p:nvPr/>
        </p:nvSpPr>
        <p:spPr>
          <a:xfrm>
            <a:off x="8961255" y="1690688"/>
            <a:ext cx="2059603" cy="369332"/>
          </a:xfrm>
          <a:prstGeom prst="rect">
            <a:avLst/>
          </a:prstGeom>
        </p:spPr>
        <p:txBody>
          <a:bodyPr wrap="none">
            <a:spAutoFit/>
          </a:bodyPr>
          <a:lstStyle>
            <a:defPPr>
              <a:defRPr lang="en-US"/>
            </a:defPPr>
          </a:lstStyle>
          <a:p>
            <a:r>
              <a:rPr lang="nb-NO" dirty="0"/>
              <a:t>Sporløype til fjellrev</a:t>
            </a:r>
          </a:p>
        </p:txBody>
      </p:sp>
      <p:pic>
        <p:nvPicPr>
          <p:cNvPr id="14" name="Bilde 13"/>
          <p:cNvPicPr>
            <a:picLocks noChangeAspect="1"/>
          </p:cNvPicPr>
          <p:nvPr/>
        </p:nvPicPr>
        <p:blipFill>
          <a:blip r:embed="rId6"/>
          <a:stretch>
            <a:fillRect/>
          </a:stretch>
        </p:blipFill>
        <p:spPr>
          <a:xfrm>
            <a:off x="10373399" y="2179585"/>
            <a:ext cx="914033" cy="4320883"/>
          </a:xfrm>
          <a:prstGeom prst="rect">
            <a:avLst/>
          </a:prstGeom>
        </p:spPr>
      </p:pic>
      <p:pic>
        <p:nvPicPr>
          <p:cNvPr id="4" name="Bilde 3"/>
          <p:cNvPicPr>
            <a:picLocks noChangeAspect="1"/>
          </p:cNvPicPr>
          <p:nvPr/>
        </p:nvPicPr>
        <p:blipFill rotWithShape="1">
          <a:blip r:embed="rId7"/>
          <a:srcRect t="3718"/>
          <a:stretch/>
        </p:blipFill>
        <p:spPr>
          <a:xfrm>
            <a:off x="9093442" y="2179585"/>
            <a:ext cx="735947" cy="4351340"/>
          </a:xfrm>
          <a:prstGeom prst="rect">
            <a:avLst/>
          </a:prstGeom>
        </p:spPr>
      </p:pic>
    </p:spTree>
    <p:extLst>
      <p:ext uri="{BB962C8B-B14F-4D97-AF65-F5344CB8AC3E}">
        <p14:creationId xmlns:p14="http://schemas.microsoft.com/office/powerpoint/2010/main" val="1839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Grp="1" noChangeAspect="1" noChangeArrowheads="1"/>
          </p:cNvPicPr>
          <p:nvPr>
            <p:ph sz="half" idx="1"/>
          </p:nvPr>
        </p:nvPicPr>
        <p:blipFill>
          <a:blip r:embed="rId3" cstate="print"/>
          <a:srcRect/>
          <a:stretch>
            <a:fillRect/>
          </a:stretch>
        </p:blipFill>
        <p:spPr bwMode="auto">
          <a:xfrm>
            <a:off x="510332" y="1685003"/>
            <a:ext cx="1563551" cy="4460158"/>
          </a:xfrm>
          <a:prstGeom prst="rect">
            <a:avLst/>
          </a:prstGeom>
          <a:noFill/>
          <a:ln w="9525">
            <a:noFill/>
            <a:miter lim="800000"/>
            <a:headEnd/>
            <a:tailEnd/>
          </a:ln>
        </p:spPr>
      </p:pic>
      <p:pic>
        <p:nvPicPr>
          <p:cNvPr id="6" name="Picture 6"/>
          <p:cNvPicPr>
            <a:picLocks noGrp="1" noChangeAspect="1" noChangeArrowheads="1"/>
          </p:cNvPicPr>
          <p:nvPr>
            <p:ph sz="half" idx="2"/>
          </p:nvPr>
        </p:nvPicPr>
        <p:blipFill>
          <a:blip r:embed="rId4" cstate="print"/>
          <a:srcRect/>
          <a:stretch>
            <a:fillRect/>
          </a:stretch>
        </p:blipFill>
        <p:spPr bwMode="auto">
          <a:xfrm>
            <a:off x="3067505" y="1685003"/>
            <a:ext cx="671642" cy="4460158"/>
          </a:xfrm>
          <a:prstGeom prst="rect">
            <a:avLst/>
          </a:prstGeom>
          <a:noFill/>
          <a:ln w="9525">
            <a:noFill/>
            <a:miter lim="800000"/>
            <a:headEnd/>
            <a:tailEnd/>
          </a:ln>
        </p:spPr>
      </p:pic>
      <p:sp>
        <p:nvSpPr>
          <p:cNvPr id="7" name="Plassholder for tekst 2"/>
          <p:cNvSpPr txBox="1">
            <a:spLocks/>
          </p:cNvSpPr>
          <p:nvPr/>
        </p:nvSpPr>
        <p:spPr>
          <a:xfrm>
            <a:off x="389220" y="861091"/>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Skogmus</a:t>
            </a:r>
          </a:p>
        </p:txBody>
      </p:sp>
      <p:sp>
        <p:nvSpPr>
          <p:cNvPr id="8" name="Plassholder for tekst 4"/>
          <p:cNvSpPr txBox="1">
            <a:spLocks/>
          </p:cNvSpPr>
          <p:nvPr/>
        </p:nvSpPr>
        <p:spPr>
          <a:xfrm>
            <a:off x="2968113" y="861091"/>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Ekorn</a:t>
            </a:r>
          </a:p>
        </p:txBody>
      </p:sp>
      <p:sp>
        <p:nvSpPr>
          <p:cNvPr id="9" name="Plassholder for tekst 2"/>
          <p:cNvSpPr txBox="1">
            <a:spLocks/>
          </p:cNvSpPr>
          <p:nvPr/>
        </p:nvSpPr>
        <p:spPr>
          <a:xfrm>
            <a:off x="4745851" y="861091"/>
            <a:ext cx="1294929" cy="823912"/>
          </a:xfrm>
          <a:prstGeom prst="rect">
            <a:avLst/>
          </a:prstGeom>
        </p:spPr>
        <p:txBody>
          <a:bodyPr vert="horz" lIns="91440" tIns="45720" rIns="91440" bIns="45720"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nb-NO" dirty="0"/>
              <a:t>Lemen</a:t>
            </a:r>
          </a:p>
        </p:txBody>
      </p:sp>
      <p:pic>
        <p:nvPicPr>
          <p:cNvPr id="10" name="Picture 4"/>
          <p:cNvPicPr>
            <a:picLocks noChangeAspect="1" noChangeArrowheads="1"/>
          </p:cNvPicPr>
          <p:nvPr/>
        </p:nvPicPr>
        <p:blipFill>
          <a:blip r:embed="rId5" cstate="print"/>
          <a:srcRect/>
          <a:stretch>
            <a:fillRect/>
          </a:stretch>
        </p:blipFill>
        <p:spPr bwMode="auto">
          <a:xfrm>
            <a:off x="9137923" y="1685002"/>
            <a:ext cx="717277" cy="4460159"/>
          </a:xfrm>
          <a:prstGeom prst="rect">
            <a:avLst/>
          </a:prstGeom>
          <a:noFill/>
          <a:ln w="9525">
            <a:noFill/>
            <a:miter lim="800000"/>
            <a:headEnd/>
            <a:tailEnd/>
          </a:ln>
        </p:spPr>
      </p:pic>
      <p:sp>
        <p:nvSpPr>
          <p:cNvPr id="11" name="TekstSylinder 10"/>
          <p:cNvSpPr txBox="1"/>
          <p:nvPr/>
        </p:nvSpPr>
        <p:spPr>
          <a:xfrm>
            <a:off x="9045531" y="839082"/>
            <a:ext cx="1578926" cy="867930"/>
          </a:xfrm>
          <a:prstGeom prst="rect">
            <a:avLst/>
          </a:prstGeom>
        </p:spPr>
        <p:txBody>
          <a:bodyPr vert="horz" lIns="91440" tIns="45720" rIns="91440" bIns="45720"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nb-NO" dirty="0"/>
              <a:t>Mink</a:t>
            </a:r>
          </a:p>
        </p:txBody>
      </p:sp>
      <p:pic>
        <p:nvPicPr>
          <p:cNvPr id="12" name="Bilde 11"/>
          <p:cNvPicPr>
            <a:picLocks noChangeAspect="1"/>
          </p:cNvPicPr>
          <p:nvPr/>
        </p:nvPicPr>
        <p:blipFill>
          <a:blip r:embed="rId6"/>
          <a:stretch>
            <a:fillRect/>
          </a:stretch>
        </p:blipFill>
        <p:spPr>
          <a:xfrm>
            <a:off x="6870991" y="1685002"/>
            <a:ext cx="863672" cy="4460159"/>
          </a:xfrm>
          <a:prstGeom prst="rect">
            <a:avLst/>
          </a:prstGeom>
        </p:spPr>
      </p:pic>
      <p:sp>
        <p:nvSpPr>
          <p:cNvPr id="13" name="Plassholder for tekst 2"/>
          <p:cNvSpPr txBox="1">
            <a:spLocks/>
          </p:cNvSpPr>
          <p:nvPr/>
        </p:nvSpPr>
        <p:spPr>
          <a:xfrm>
            <a:off x="6776887" y="872096"/>
            <a:ext cx="1349013" cy="823912"/>
          </a:xfrm>
          <a:prstGeom prst="rect">
            <a:avLst/>
          </a:prstGeom>
        </p:spPr>
        <p:txBody>
          <a:bodyPr vert="horz" lIns="91440" tIns="45720" rIns="91440" bIns="45720"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nb-NO" dirty="0"/>
              <a:t>Hare</a:t>
            </a:r>
          </a:p>
        </p:txBody>
      </p:sp>
      <p:pic>
        <p:nvPicPr>
          <p:cNvPr id="14" name="Picture 3"/>
          <p:cNvPicPr>
            <a:picLocks noChangeAspect="1" noChangeArrowheads="1"/>
          </p:cNvPicPr>
          <p:nvPr/>
        </p:nvPicPr>
        <p:blipFill>
          <a:blip r:embed="rId7" cstate="print"/>
          <a:srcRect l="21396"/>
          <a:stretch>
            <a:fillRect/>
          </a:stretch>
        </p:blipFill>
        <p:spPr bwMode="auto">
          <a:xfrm>
            <a:off x="10570701" y="1685002"/>
            <a:ext cx="940815" cy="4460159"/>
          </a:xfrm>
          <a:prstGeom prst="rect">
            <a:avLst/>
          </a:prstGeom>
          <a:noFill/>
          <a:ln w="9525">
            <a:noFill/>
            <a:miter lim="800000"/>
            <a:headEnd/>
            <a:tailEnd/>
          </a:ln>
        </p:spPr>
      </p:pic>
      <p:sp>
        <p:nvSpPr>
          <p:cNvPr id="16" name="TekstSylinder 15"/>
          <p:cNvSpPr txBox="1"/>
          <p:nvPr/>
        </p:nvSpPr>
        <p:spPr>
          <a:xfrm>
            <a:off x="10624457" y="872096"/>
            <a:ext cx="1578926" cy="867930"/>
          </a:xfrm>
          <a:prstGeom prst="rect">
            <a:avLst/>
          </a:prstGeom>
        </p:spPr>
        <p:txBody>
          <a:bodyPr vert="horz" lIns="91440" tIns="45720" rIns="91440" bIns="45720"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nb-NO" dirty="0"/>
              <a:t>Snømus</a:t>
            </a:r>
          </a:p>
        </p:txBody>
      </p:sp>
      <p:pic>
        <p:nvPicPr>
          <p:cNvPr id="2" name="Bilde 1"/>
          <p:cNvPicPr>
            <a:picLocks noChangeAspect="1"/>
          </p:cNvPicPr>
          <p:nvPr/>
        </p:nvPicPr>
        <p:blipFill>
          <a:blip r:embed="rId8"/>
          <a:stretch>
            <a:fillRect/>
          </a:stretch>
        </p:blipFill>
        <p:spPr>
          <a:xfrm>
            <a:off x="4665721" y="1685002"/>
            <a:ext cx="1242070" cy="4460159"/>
          </a:xfrm>
          <a:prstGeom prst="rect">
            <a:avLst/>
          </a:prstGeom>
        </p:spPr>
      </p:pic>
    </p:spTree>
    <p:extLst>
      <p:ext uri="{BB962C8B-B14F-4D97-AF65-F5344CB8AC3E}">
        <p14:creationId xmlns:p14="http://schemas.microsoft.com/office/powerpoint/2010/main" val="18998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95275"/>
            <a:ext cx="12192000" cy="1269829"/>
          </a:xfrm>
        </p:spPr>
        <p:txBody>
          <a:bodyPr>
            <a:normAutofit fontScale="90000"/>
          </a:bodyPr>
          <a:lstStyle/>
          <a:p>
            <a:r>
              <a:rPr lang="nb-NO" dirty="0"/>
              <a:t>       Sporløype til bjørn             Sporløyper til jerv</a:t>
            </a:r>
            <a:br>
              <a:rPr lang="nb-NO" dirty="0"/>
            </a:br>
            <a:endParaRPr lang="nb-NO" dirty="0"/>
          </a:p>
        </p:txBody>
      </p:sp>
      <p:sp>
        <p:nvSpPr>
          <p:cNvPr id="4" name="Plassholder for innhold 3"/>
          <p:cNvSpPr>
            <a:spLocks noGrp="1"/>
          </p:cNvSpPr>
          <p:nvPr>
            <p:ph sz="half" idx="2"/>
          </p:nvPr>
        </p:nvSpPr>
        <p:spPr>
          <a:xfrm>
            <a:off x="6108129" y="1005650"/>
            <a:ext cx="5819976" cy="2613850"/>
          </a:xfrm>
        </p:spPr>
        <p:txBody>
          <a:bodyPr>
            <a:normAutofit lnSpcReduction="10000"/>
          </a:bodyPr>
          <a:lstStyle/>
          <a:p>
            <a:pPr marL="0" indent="0">
              <a:lnSpc>
                <a:spcPct val="170000"/>
              </a:lnSpc>
              <a:buNone/>
            </a:pPr>
            <a:r>
              <a:rPr lang="nb-NO" sz="1400" dirty="0"/>
              <a:t>Fra venstre: tre-spor. Sporene danner et mønster som gjør at det ser ut som det er kun tre spor. </a:t>
            </a:r>
          </a:p>
          <a:p>
            <a:pPr marL="0" indent="0">
              <a:lnSpc>
                <a:spcPct val="170000"/>
              </a:lnSpc>
              <a:buNone/>
            </a:pPr>
            <a:r>
              <a:rPr lang="nb-NO" sz="1400" dirty="0"/>
              <a:t>Midten: Det klassiske tre-sporet. Her vises det at det midterste sporet egentlig er sportrykket til to labber.</a:t>
            </a:r>
          </a:p>
          <a:p>
            <a:pPr marL="0" indent="0">
              <a:lnSpc>
                <a:spcPct val="170000"/>
              </a:lnSpc>
              <a:buNone/>
            </a:pPr>
            <a:r>
              <a:rPr lang="nb-NO" sz="1400" dirty="0"/>
              <a:t>Til høyre: to-spor, parvis sporsetting. </a:t>
            </a:r>
          </a:p>
          <a:p>
            <a:pPr marL="0" indent="0">
              <a:lnSpc>
                <a:spcPct val="170000"/>
              </a:lnSpc>
              <a:buNone/>
            </a:pPr>
            <a:r>
              <a:rPr lang="nb-NO" sz="1400" dirty="0"/>
              <a:t>På alle figurene vises skrittlengden.</a:t>
            </a:r>
          </a:p>
        </p:txBody>
      </p:sp>
      <p:pic>
        <p:nvPicPr>
          <p:cNvPr id="5" name="Picture 2"/>
          <p:cNvPicPr>
            <a:picLocks noChangeAspect="1" noChangeArrowheads="1"/>
          </p:cNvPicPr>
          <p:nvPr/>
        </p:nvPicPr>
        <p:blipFill>
          <a:blip r:embed="rId3" cstate="print"/>
          <a:srcRect/>
          <a:stretch>
            <a:fillRect/>
          </a:stretch>
        </p:blipFill>
        <p:spPr bwMode="auto">
          <a:xfrm>
            <a:off x="838200" y="1578738"/>
            <a:ext cx="1671414" cy="484511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509615" y="1578738"/>
            <a:ext cx="1553888" cy="4845111"/>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8308908" y="3619500"/>
            <a:ext cx="1422560" cy="3005733"/>
          </a:xfrm>
          <a:prstGeom prst="rect">
            <a:avLst/>
          </a:prstGeom>
          <a:noFill/>
          <a:ln w="9525">
            <a:noFill/>
            <a:miter lim="800000"/>
            <a:headEnd/>
            <a:tailEnd/>
          </a:ln>
        </p:spPr>
      </p:pic>
      <p:pic>
        <p:nvPicPr>
          <p:cNvPr id="14" name="Picture 3"/>
          <p:cNvPicPr>
            <a:picLocks noChangeAspect="1" noChangeArrowheads="1"/>
          </p:cNvPicPr>
          <p:nvPr/>
        </p:nvPicPr>
        <p:blipFill>
          <a:blip r:embed="rId6" cstate="print"/>
          <a:srcRect/>
          <a:stretch>
            <a:fillRect/>
          </a:stretch>
        </p:blipFill>
        <p:spPr bwMode="auto">
          <a:xfrm>
            <a:off x="5971285" y="4392985"/>
            <a:ext cx="1719929" cy="2232248"/>
          </a:xfrm>
          <a:prstGeom prst="rect">
            <a:avLst/>
          </a:prstGeom>
          <a:noFill/>
          <a:ln w="9525">
            <a:noFill/>
            <a:miter lim="800000"/>
            <a:headEnd/>
            <a:tailEnd/>
          </a:ln>
        </p:spPr>
      </p:pic>
      <p:pic>
        <p:nvPicPr>
          <p:cNvPr id="15" name="Picture 5"/>
          <p:cNvPicPr>
            <a:picLocks noChangeAspect="1" noChangeArrowheads="1"/>
          </p:cNvPicPr>
          <p:nvPr/>
        </p:nvPicPr>
        <p:blipFill>
          <a:blip r:embed="rId7" cstate="print"/>
          <a:srcRect/>
          <a:stretch>
            <a:fillRect/>
          </a:stretch>
        </p:blipFill>
        <p:spPr bwMode="auto">
          <a:xfrm>
            <a:off x="10349162" y="2384743"/>
            <a:ext cx="1438546" cy="4240490"/>
          </a:xfrm>
          <a:prstGeom prst="rect">
            <a:avLst/>
          </a:prstGeom>
          <a:noFill/>
          <a:ln w="9525">
            <a:noFill/>
            <a:miter lim="800000"/>
            <a:headEnd/>
            <a:tailEnd/>
          </a:ln>
        </p:spPr>
      </p:pic>
    </p:spTree>
    <p:extLst>
      <p:ext uri="{BB962C8B-B14F-4D97-AF65-F5344CB8AC3E}">
        <p14:creationId xmlns:p14="http://schemas.microsoft.com/office/powerpoint/2010/main" val="223481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smtClean="0"/>
              <a:t>Se </a:t>
            </a:r>
            <a:r>
              <a:rPr lang="nb-NO" sz="7200" smtClean="0"/>
              <a:t>etter andre sportegn </a:t>
            </a:r>
            <a:endParaRPr lang="nb-NO" sz="7200" dirty="0"/>
          </a:p>
        </p:txBody>
      </p:sp>
      <p:sp>
        <p:nvSpPr>
          <p:cNvPr id="3" name="Plassholder for tekst 2"/>
          <p:cNvSpPr>
            <a:spLocks noGrp="1"/>
          </p:cNvSpPr>
          <p:nvPr>
            <p:ph type="body" idx="1"/>
          </p:nvPr>
        </p:nvSpPr>
        <p:spPr/>
        <p:txBody>
          <a:bodyPr/>
          <a:lstStyle/>
          <a:p>
            <a:r>
              <a:rPr lang="nb-NO" dirty="0"/>
              <a:t>Sporene kan være mange:</a:t>
            </a:r>
          </a:p>
        </p:txBody>
      </p:sp>
      <p:sp>
        <p:nvSpPr>
          <p:cNvPr id="4" name="Plassholder for innhold 3"/>
          <p:cNvSpPr>
            <a:spLocks noGrp="1"/>
          </p:cNvSpPr>
          <p:nvPr>
            <p:ph sz="half" idx="2"/>
          </p:nvPr>
        </p:nvSpPr>
        <p:spPr/>
        <p:txBody>
          <a:bodyPr>
            <a:normAutofit lnSpcReduction="10000"/>
          </a:bodyPr>
          <a:lstStyle/>
          <a:p>
            <a:pPr>
              <a:lnSpc>
                <a:spcPct val="150000"/>
              </a:lnSpc>
            </a:pPr>
            <a:r>
              <a:rPr lang="nb-NO" dirty="0"/>
              <a:t>Beitespor</a:t>
            </a:r>
          </a:p>
          <a:p>
            <a:pPr>
              <a:lnSpc>
                <a:spcPct val="150000"/>
              </a:lnSpc>
            </a:pPr>
            <a:r>
              <a:rPr lang="nb-NO" dirty="0"/>
              <a:t>Bæsj</a:t>
            </a:r>
          </a:p>
          <a:p>
            <a:pPr>
              <a:lnSpc>
                <a:spcPct val="150000"/>
              </a:lnSpc>
            </a:pPr>
            <a:r>
              <a:rPr lang="nb-NO" dirty="0"/>
              <a:t>Hår</a:t>
            </a:r>
          </a:p>
          <a:p>
            <a:pPr>
              <a:lnSpc>
                <a:spcPct val="150000"/>
              </a:lnSpc>
            </a:pPr>
            <a:r>
              <a:rPr lang="nb-NO" dirty="0"/>
              <a:t>Fjær</a:t>
            </a:r>
          </a:p>
          <a:p>
            <a:pPr>
              <a:lnSpc>
                <a:spcPct val="150000"/>
              </a:lnSpc>
            </a:pPr>
            <a:r>
              <a:rPr lang="nb-NO" dirty="0"/>
              <a:t>Byttedyr</a:t>
            </a:r>
          </a:p>
          <a:p>
            <a:pPr>
              <a:lnSpc>
                <a:spcPct val="150000"/>
              </a:lnSpc>
            </a:pPr>
            <a:endParaRPr lang="nb-NO" dirty="0"/>
          </a:p>
        </p:txBody>
      </p:sp>
      <p:pic>
        <p:nvPicPr>
          <p:cNvPr id="7" name="Plassholder for innhold 6"/>
          <p:cNvPicPr>
            <a:picLocks noGrp="1" noChangeAspect="1"/>
          </p:cNvPicPr>
          <p:nvPr>
            <p:ph sz="quarter" idx="4"/>
          </p:nvPr>
        </p:nvPicPr>
        <p:blipFill>
          <a:blip r:embed="rId3"/>
          <a:stretch>
            <a:fillRect/>
          </a:stretch>
        </p:blipFill>
        <p:spPr>
          <a:xfrm>
            <a:off x="6172200" y="2690229"/>
            <a:ext cx="4027714" cy="2992016"/>
          </a:xfrm>
          <a:prstGeom prst="rect">
            <a:avLst/>
          </a:prstGeom>
        </p:spPr>
      </p:pic>
    </p:spTree>
    <p:extLst>
      <p:ext uri="{BB962C8B-B14F-4D97-AF65-F5344CB8AC3E}">
        <p14:creationId xmlns:p14="http://schemas.microsoft.com/office/powerpoint/2010/main" val="71525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p:txBody>
          <a:bodyPr/>
          <a:lstStyle/>
          <a:p>
            <a:r>
              <a:rPr lang="nb-NO" dirty="0"/>
              <a:t>Beitespor etter smågnagere</a:t>
            </a:r>
          </a:p>
        </p:txBody>
      </p:sp>
      <p:pic>
        <p:nvPicPr>
          <p:cNvPr id="7" name="Plassholder for innhold 6"/>
          <p:cNvPicPr>
            <a:picLocks noGrp="1" noChangeAspect="1"/>
          </p:cNvPicPr>
          <p:nvPr>
            <p:ph sz="half" idx="2"/>
          </p:nvPr>
        </p:nvPicPr>
        <p:blipFill>
          <a:blip r:embed="rId3"/>
          <a:stretch>
            <a:fillRect/>
          </a:stretch>
        </p:blipFill>
        <p:spPr>
          <a:xfrm>
            <a:off x="1491343" y="2915632"/>
            <a:ext cx="3094151" cy="2298512"/>
          </a:xfrm>
          <a:prstGeom prst="rect">
            <a:avLst/>
          </a:prstGeom>
        </p:spPr>
      </p:pic>
      <p:sp>
        <p:nvSpPr>
          <p:cNvPr id="5" name="Plassholder for tekst 4"/>
          <p:cNvSpPr>
            <a:spLocks noGrp="1"/>
          </p:cNvSpPr>
          <p:nvPr>
            <p:ph type="body" sz="quarter" idx="3"/>
          </p:nvPr>
        </p:nvSpPr>
        <p:spPr/>
        <p:txBody>
          <a:bodyPr/>
          <a:lstStyle/>
          <a:p>
            <a:r>
              <a:rPr lang="nb-NO" dirty="0"/>
              <a:t>Beitespor etter ekorn</a:t>
            </a:r>
          </a:p>
        </p:txBody>
      </p:sp>
      <p:pic>
        <p:nvPicPr>
          <p:cNvPr id="8" name="Plassholder for innhold 7"/>
          <p:cNvPicPr>
            <a:picLocks noGrp="1" noChangeAspect="1"/>
          </p:cNvPicPr>
          <p:nvPr>
            <p:ph sz="quarter" idx="4"/>
          </p:nvPr>
        </p:nvPicPr>
        <p:blipFill>
          <a:blip r:embed="rId4"/>
          <a:stretch>
            <a:fillRect/>
          </a:stretch>
        </p:blipFill>
        <p:spPr>
          <a:xfrm>
            <a:off x="6248400" y="2915778"/>
            <a:ext cx="3996531" cy="2274553"/>
          </a:xfrm>
          <a:prstGeom prst="rect">
            <a:avLst/>
          </a:prstGeom>
        </p:spPr>
      </p:pic>
    </p:spTree>
    <p:extLst>
      <p:ext uri="{BB962C8B-B14F-4D97-AF65-F5344CB8AC3E}">
        <p14:creationId xmlns:p14="http://schemas.microsoft.com/office/powerpoint/2010/main" val="139412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2"/>
          </p:nvPr>
        </p:nvPicPr>
        <p:blipFill>
          <a:blip r:embed="rId3"/>
          <a:stretch>
            <a:fillRect/>
          </a:stretch>
        </p:blipFill>
        <p:spPr>
          <a:xfrm>
            <a:off x="811850" y="2505075"/>
            <a:ext cx="4439783" cy="3426355"/>
          </a:xfrm>
          <a:prstGeom prst="rect">
            <a:avLst/>
          </a:prstGeom>
        </p:spPr>
      </p:pic>
      <p:sp>
        <p:nvSpPr>
          <p:cNvPr id="5" name="Plassholder for tekst 4"/>
          <p:cNvSpPr>
            <a:spLocks noGrp="1"/>
          </p:cNvSpPr>
          <p:nvPr>
            <p:ph type="body" sz="quarter" idx="3"/>
          </p:nvPr>
        </p:nvSpPr>
        <p:spPr/>
        <p:txBody>
          <a:bodyPr/>
          <a:lstStyle/>
          <a:p>
            <a:r>
              <a:rPr lang="nb-NO" dirty="0"/>
              <a:t>Kvistbeiting</a:t>
            </a:r>
          </a:p>
        </p:txBody>
      </p:sp>
      <p:sp>
        <p:nvSpPr>
          <p:cNvPr id="6" name="Plassholder for innhold 5"/>
          <p:cNvSpPr>
            <a:spLocks noGrp="1"/>
          </p:cNvSpPr>
          <p:nvPr>
            <p:ph sz="quarter" idx="4"/>
          </p:nvPr>
        </p:nvSpPr>
        <p:spPr/>
        <p:txBody>
          <a:bodyPr/>
          <a:lstStyle/>
          <a:p>
            <a:pPr marL="514350" indent="-514350">
              <a:lnSpc>
                <a:spcPct val="150000"/>
              </a:lnSpc>
              <a:buFont typeface="+mj-lt"/>
              <a:buAutoNum type="alphaLcParenR"/>
            </a:pPr>
            <a:r>
              <a:rPr lang="nb-NO" dirty="0"/>
              <a:t>Beiting av hjortevilt</a:t>
            </a:r>
          </a:p>
          <a:p>
            <a:pPr marL="514350" indent="-514350">
              <a:lnSpc>
                <a:spcPct val="150000"/>
              </a:lnSpc>
              <a:buFont typeface="+mj-lt"/>
              <a:buAutoNum type="alphaLcParenR"/>
            </a:pPr>
            <a:r>
              <a:rPr lang="nb-NO" dirty="0"/>
              <a:t>Beiting av hare</a:t>
            </a:r>
          </a:p>
        </p:txBody>
      </p:sp>
      <p:sp>
        <p:nvSpPr>
          <p:cNvPr id="8" name="Rektangel 7"/>
          <p:cNvSpPr/>
          <p:nvPr/>
        </p:nvSpPr>
        <p:spPr>
          <a:xfrm>
            <a:off x="2160091" y="3100385"/>
            <a:ext cx="3080656" cy="2190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håndsform 9"/>
          <p:cNvSpPr/>
          <p:nvPr/>
        </p:nvSpPr>
        <p:spPr>
          <a:xfrm>
            <a:off x="811850" y="3135086"/>
            <a:ext cx="953418" cy="348343"/>
          </a:xfrm>
          <a:custGeom>
            <a:avLst/>
            <a:gdLst>
              <a:gd name="connsiteX0" fmla="*/ 26350 w 953418"/>
              <a:gd name="connsiteY0" fmla="*/ 0 h 348343"/>
              <a:gd name="connsiteX1" fmla="*/ 26350 w 953418"/>
              <a:gd name="connsiteY1" fmla="*/ 0 h 348343"/>
              <a:gd name="connsiteX2" fmla="*/ 635950 w 953418"/>
              <a:gd name="connsiteY2" fmla="*/ 10885 h 348343"/>
              <a:gd name="connsiteX3" fmla="*/ 701264 w 953418"/>
              <a:gd name="connsiteY3" fmla="*/ 32657 h 348343"/>
              <a:gd name="connsiteX4" fmla="*/ 766579 w 953418"/>
              <a:gd name="connsiteY4" fmla="*/ 54428 h 348343"/>
              <a:gd name="connsiteX5" fmla="*/ 821007 w 953418"/>
              <a:gd name="connsiteY5" fmla="*/ 65314 h 348343"/>
              <a:gd name="connsiteX6" fmla="*/ 875436 w 953418"/>
              <a:gd name="connsiteY6" fmla="*/ 97971 h 348343"/>
              <a:gd name="connsiteX7" fmla="*/ 929864 w 953418"/>
              <a:gd name="connsiteY7" fmla="*/ 130628 h 348343"/>
              <a:gd name="connsiteX8" fmla="*/ 951636 w 953418"/>
              <a:gd name="connsiteY8" fmla="*/ 217714 h 348343"/>
              <a:gd name="connsiteX9" fmla="*/ 940750 w 953418"/>
              <a:gd name="connsiteY9" fmla="*/ 293914 h 348343"/>
              <a:gd name="connsiteX10" fmla="*/ 853664 w 953418"/>
              <a:gd name="connsiteY10" fmla="*/ 304800 h 348343"/>
              <a:gd name="connsiteX11" fmla="*/ 799236 w 953418"/>
              <a:gd name="connsiteY11" fmla="*/ 315685 h 348343"/>
              <a:gd name="connsiteX12" fmla="*/ 733921 w 953418"/>
              <a:gd name="connsiteY12" fmla="*/ 337457 h 348343"/>
              <a:gd name="connsiteX13" fmla="*/ 701264 w 953418"/>
              <a:gd name="connsiteY13" fmla="*/ 348343 h 348343"/>
              <a:gd name="connsiteX14" fmla="*/ 91664 w 953418"/>
              <a:gd name="connsiteY14" fmla="*/ 337457 h 348343"/>
              <a:gd name="connsiteX15" fmla="*/ 59007 w 953418"/>
              <a:gd name="connsiteY15" fmla="*/ 326571 h 348343"/>
              <a:gd name="connsiteX16" fmla="*/ 15464 w 953418"/>
              <a:gd name="connsiteY16" fmla="*/ 315685 h 348343"/>
              <a:gd name="connsiteX17" fmla="*/ 26350 w 953418"/>
              <a:gd name="connsiteY17" fmla="*/ 0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3418" h="348343">
                <a:moveTo>
                  <a:pt x="26350" y="0"/>
                </a:moveTo>
                <a:lnTo>
                  <a:pt x="26350" y="0"/>
                </a:lnTo>
                <a:cubicBezTo>
                  <a:pt x="229550" y="3628"/>
                  <a:pt x="432955" y="1063"/>
                  <a:pt x="635950" y="10885"/>
                </a:cubicBezTo>
                <a:cubicBezTo>
                  <a:pt x="658872" y="11994"/>
                  <a:pt x="679493" y="25400"/>
                  <a:pt x="701264" y="32657"/>
                </a:cubicBezTo>
                <a:cubicBezTo>
                  <a:pt x="701277" y="32661"/>
                  <a:pt x="766566" y="54425"/>
                  <a:pt x="766579" y="54428"/>
                </a:cubicBezTo>
                <a:lnTo>
                  <a:pt x="821007" y="65314"/>
                </a:lnTo>
                <a:cubicBezTo>
                  <a:pt x="876177" y="120481"/>
                  <a:pt x="804774" y="55572"/>
                  <a:pt x="875436" y="97971"/>
                </a:cubicBezTo>
                <a:cubicBezTo>
                  <a:pt x="950143" y="142797"/>
                  <a:pt x="837358" y="99795"/>
                  <a:pt x="929864" y="130628"/>
                </a:cubicBezTo>
                <a:cubicBezTo>
                  <a:pt x="938454" y="156398"/>
                  <a:pt x="951636" y="191441"/>
                  <a:pt x="951636" y="217714"/>
                </a:cubicBezTo>
                <a:cubicBezTo>
                  <a:pt x="951636" y="243372"/>
                  <a:pt x="959927" y="276868"/>
                  <a:pt x="940750" y="293914"/>
                </a:cubicBezTo>
                <a:cubicBezTo>
                  <a:pt x="918885" y="313350"/>
                  <a:pt x="882578" y="300352"/>
                  <a:pt x="853664" y="304800"/>
                </a:cubicBezTo>
                <a:cubicBezTo>
                  <a:pt x="835377" y="307613"/>
                  <a:pt x="817086" y="310817"/>
                  <a:pt x="799236" y="315685"/>
                </a:cubicBezTo>
                <a:cubicBezTo>
                  <a:pt x="777095" y="321723"/>
                  <a:pt x="755693" y="330200"/>
                  <a:pt x="733921" y="337457"/>
                </a:cubicBezTo>
                <a:lnTo>
                  <a:pt x="701264" y="348343"/>
                </a:lnTo>
                <a:lnTo>
                  <a:pt x="91664" y="337457"/>
                </a:lnTo>
                <a:cubicBezTo>
                  <a:pt x="80196" y="337068"/>
                  <a:pt x="70040" y="329723"/>
                  <a:pt x="59007" y="326571"/>
                </a:cubicBezTo>
                <a:cubicBezTo>
                  <a:pt x="44622" y="322461"/>
                  <a:pt x="29978" y="319314"/>
                  <a:pt x="15464" y="315685"/>
                </a:cubicBezTo>
                <a:cubicBezTo>
                  <a:pt x="-24106" y="196968"/>
                  <a:pt x="24536" y="52614"/>
                  <a:pt x="2635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8814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74431"/>
            <a:ext cx="12192000" cy="1684141"/>
          </a:xfrm>
        </p:spPr>
        <p:txBody>
          <a:bodyPr vert="horz" lIns="91440" tIns="45720" rIns="91440" bIns="45720" rtlCol="0" anchor="ctr">
            <a:normAutofit/>
          </a:bodyPr>
          <a:lstStyle/>
          <a:p>
            <a:pPr algn="ctr"/>
            <a:r>
              <a:rPr lang="nb-NO" sz="7200" dirty="0" smtClean="0"/>
              <a:t>Hvordan måler vi spor? </a:t>
            </a:r>
            <a:endParaRPr lang="nb-NO" sz="7200" dirty="0"/>
          </a:p>
        </p:txBody>
      </p:sp>
      <p:sp>
        <p:nvSpPr>
          <p:cNvPr id="3" name="Plassholder for tekst 2"/>
          <p:cNvSpPr>
            <a:spLocks noGrp="1"/>
          </p:cNvSpPr>
          <p:nvPr>
            <p:ph type="body" idx="1"/>
          </p:nvPr>
        </p:nvSpPr>
        <p:spPr>
          <a:xfrm>
            <a:off x="371475" y="1293377"/>
            <a:ext cx="4953865" cy="639811"/>
          </a:xfrm>
        </p:spPr>
        <p:txBody>
          <a:bodyPr/>
          <a:lstStyle/>
          <a:p>
            <a:r>
              <a:rPr lang="nb-NO" dirty="0">
                <a:solidFill>
                  <a:schemeClr val="tx1"/>
                </a:solidFill>
              </a:rPr>
              <a:t>Måling av lengden på sporet</a:t>
            </a:r>
          </a:p>
        </p:txBody>
      </p:sp>
      <p:sp>
        <p:nvSpPr>
          <p:cNvPr id="4" name="Plassholder for innhold 3"/>
          <p:cNvSpPr>
            <a:spLocks noGrp="1"/>
          </p:cNvSpPr>
          <p:nvPr>
            <p:ph sz="half" idx="2"/>
          </p:nvPr>
        </p:nvSpPr>
        <p:spPr>
          <a:xfrm>
            <a:off x="371475" y="1933189"/>
            <a:ext cx="5244471" cy="4947418"/>
          </a:xfrm>
        </p:spPr>
        <p:txBody>
          <a:bodyPr>
            <a:noAutofit/>
          </a:bodyPr>
          <a:lstStyle/>
          <a:p>
            <a:pPr marL="0" indent="0">
              <a:lnSpc>
                <a:spcPct val="150000"/>
              </a:lnSpc>
              <a:buNone/>
            </a:pPr>
            <a:r>
              <a:rPr lang="nb-NO" sz="1400" dirty="0">
                <a:solidFill>
                  <a:schemeClr val="tx1"/>
                </a:solidFill>
              </a:rPr>
              <a:t>Sporene måles fra fremste synlige </a:t>
            </a:r>
            <a:r>
              <a:rPr lang="nb-NO" sz="1400" dirty="0" smtClean="0">
                <a:solidFill>
                  <a:schemeClr val="tx1"/>
                </a:solidFill>
              </a:rPr>
              <a:t>tå (uten klør) </a:t>
            </a:r>
            <a:r>
              <a:rPr lang="nb-NO" sz="1400" dirty="0">
                <a:solidFill>
                  <a:schemeClr val="tx1"/>
                </a:solidFill>
              </a:rPr>
              <a:t>til bakerste synlige. </a:t>
            </a: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smtClean="0">
              <a:solidFill>
                <a:schemeClr val="tx1"/>
              </a:solidFill>
            </a:endParaRPr>
          </a:p>
          <a:p>
            <a:pPr marL="0" indent="0">
              <a:lnSpc>
                <a:spcPct val="150000"/>
              </a:lnSpc>
              <a:buNone/>
            </a:pPr>
            <a:endParaRPr lang="nb-NO" sz="1400" dirty="0"/>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r>
              <a:rPr lang="nb-NO" sz="1400" dirty="0">
                <a:solidFill>
                  <a:schemeClr val="tx1"/>
                </a:solidFill>
              </a:rPr>
              <a:t>Når vi måler sporet, vil det være avhengig av underlaget for hvor godt disse avgrensingene vises. </a:t>
            </a:r>
          </a:p>
        </p:txBody>
      </p:sp>
      <p:sp>
        <p:nvSpPr>
          <p:cNvPr id="5" name="Plassholder for tekst 4"/>
          <p:cNvSpPr>
            <a:spLocks noGrp="1"/>
          </p:cNvSpPr>
          <p:nvPr>
            <p:ph type="body" sz="quarter" idx="3"/>
          </p:nvPr>
        </p:nvSpPr>
        <p:spPr>
          <a:xfrm>
            <a:off x="6448821" y="1382606"/>
            <a:ext cx="5301192" cy="576262"/>
          </a:xfrm>
        </p:spPr>
        <p:txBody>
          <a:bodyPr/>
          <a:lstStyle/>
          <a:p>
            <a:r>
              <a:rPr lang="nb-NO" dirty="0">
                <a:solidFill>
                  <a:schemeClr val="tx1"/>
                </a:solidFill>
              </a:rPr>
              <a:t>Måling av bredden på sporet</a:t>
            </a:r>
          </a:p>
        </p:txBody>
      </p:sp>
      <p:sp>
        <p:nvSpPr>
          <p:cNvPr id="6" name="Plassholder for innhold 5"/>
          <p:cNvSpPr>
            <a:spLocks noGrp="1"/>
          </p:cNvSpPr>
          <p:nvPr>
            <p:ph sz="quarter" idx="4"/>
          </p:nvPr>
        </p:nvSpPr>
        <p:spPr>
          <a:xfrm>
            <a:off x="6452658" y="1958869"/>
            <a:ext cx="4876801" cy="4988414"/>
          </a:xfrm>
        </p:spPr>
        <p:txBody>
          <a:bodyPr>
            <a:noAutofit/>
          </a:bodyPr>
          <a:lstStyle/>
          <a:p>
            <a:pPr marL="0" indent="0">
              <a:lnSpc>
                <a:spcPct val="150000"/>
              </a:lnSpc>
              <a:buNone/>
            </a:pPr>
            <a:r>
              <a:rPr lang="nb-NO" sz="1400" dirty="0">
                <a:solidFill>
                  <a:schemeClr val="tx1"/>
                </a:solidFill>
              </a:rPr>
              <a:t>Det er få spor som måles i bredden. Dette fordi potene og klauvene kan sprike (gli ut), avhengig av underlaget</a:t>
            </a:r>
            <a:r>
              <a:rPr lang="nb-NO" sz="1400" dirty="0" smtClean="0">
                <a:solidFill>
                  <a:schemeClr val="tx1"/>
                </a:solidFill>
              </a:rPr>
              <a:t>. Men hos bjørn  kan vi måle bredden på </a:t>
            </a:r>
            <a:r>
              <a:rPr lang="nb-NO" sz="1400" dirty="0">
                <a:solidFill>
                  <a:schemeClr val="tx1"/>
                </a:solidFill>
              </a:rPr>
              <a:t>den store </a:t>
            </a:r>
            <a:r>
              <a:rPr lang="nb-NO" sz="1400" dirty="0" err="1" smtClean="0">
                <a:solidFill>
                  <a:schemeClr val="tx1"/>
                </a:solidFill>
              </a:rPr>
              <a:t>tredeputa</a:t>
            </a:r>
            <a:r>
              <a:rPr lang="nb-NO" sz="1400" dirty="0" smtClean="0">
                <a:solidFill>
                  <a:schemeClr val="tx1"/>
                </a:solidFill>
              </a:rPr>
              <a:t> på framfoten</a:t>
            </a:r>
            <a:r>
              <a:rPr lang="nb-NO" sz="1400" dirty="0" smtClean="0"/>
              <a:t>.</a:t>
            </a: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a:p>
            <a:pPr marL="0" indent="0">
              <a:lnSpc>
                <a:spcPct val="150000"/>
              </a:lnSpc>
              <a:buNone/>
            </a:pPr>
            <a:endParaRPr lang="nb-NO" sz="1400" dirty="0">
              <a:solidFill>
                <a:schemeClr val="tx1"/>
              </a:solidFill>
            </a:endParaRPr>
          </a:p>
        </p:txBody>
      </p:sp>
      <p:pic>
        <p:nvPicPr>
          <p:cNvPr id="8" name="Picture 3"/>
          <p:cNvPicPr>
            <a:picLocks noChangeAspect="1" noChangeArrowheads="1"/>
          </p:cNvPicPr>
          <p:nvPr/>
        </p:nvPicPr>
        <p:blipFill>
          <a:blip r:embed="rId3" cstate="print"/>
          <a:srcRect l="51000" r="10000"/>
          <a:stretch>
            <a:fillRect/>
          </a:stretch>
        </p:blipFill>
        <p:spPr bwMode="auto">
          <a:xfrm>
            <a:off x="7635197" y="3189095"/>
            <a:ext cx="2356528" cy="3328237"/>
          </a:xfrm>
          <a:prstGeom prst="rect">
            <a:avLst/>
          </a:prstGeom>
          <a:noFill/>
          <a:ln w="9525">
            <a:noFill/>
            <a:miter lim="800000"/>
            <a:headEnd/>
            <a:tailEnd/>
          </a:ln>
          <a:effectLst/>
        </p:spPr>
      </p:pic>
      <p:pic>
        <p:nvPicPr>
          <p:cNvPr id="16" name="Picture 3"/>
          <p:cNvPicPr>
            <a:picLocks noChangeAspect="1" noChangeArrowheads="1"/>
          </p:cNvPicPr>
          <p:nvPr/>
        </p:nvPicPr>
        <p:blipFill>
          <a:blip r:embed="rId3" cstate="print"/>
          <a:srcRect l="3000" t="3631" r="62000"/>
          <a:stretch>
            <a:fillRect/>
          </a:stretch>
        </p:blipFill>
        <p:spPr bwMode="auto">
          <a:xfrm>
            <a:off x="893340" y="2456361"/>
            <a:ext cx="2097510" cy="3181117"/>
          </a:xfrm>
          <a:prstGeom prst="rect">
            <a:avLst/>
          </a:prstGeom>
          <a:noFill/>
          <a:ln w="9525">
            <a:noFill/>
            <a:miter lim="800000"/>
            <a:headEnd/>
            <a:tailEnd/>
          </a:ln>
          <a:effectLst/>
        </p:spPr>
      </p:pic>
      <p:cxnSp>
        <p:nvCxnSpPr>
          <p:cNvPr id="13" name="Rett pil 12"/>
          <p:cNvCxnSpPr/>
          <p:nvPr/>
        </p:nvCxnSpPr>
        <p:spPr>
          <a:xfrm flipH="1">
            <a:off x="1895473" y="2849977"/>
            <a:ext cx="46620" cy="264795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1609725" y="2904250"/>
            <a:ext cx="8477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Rett linje 22"/>
          <p:cNvCxnSpPr/>
          <p:nvPr/>
        </p:nvCxnSpPr>
        <p:spPr>
          <a:xfrm>
            <a:off x="1495425" y="5632832"/>
            <a:ext cx="9620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flipV="1">
            <a:off x="8258175" y="5020123"/>
            <a:ext cx="1466850" cy="9525"/>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flipH="1">
            <a:off x="8191500" y="4853213"/>
            <a:ext cx="9525" cy="7098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9825037" y="4557938"/>
            <a:ext cx="0" cy="7288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14180" y="4046919"/>
            <a:ext cx="2066924" cy="2002728"/>
          </a:xfrm>
          <a:prstGeom prst="rect">
            <a:avLst/>
          </a:prstGeom>
        </p:spPr>
        <p:txBody>
          <a:bodyPr wrap="square">
            <a:spAutoFit/>
          </a:bodyPr>
          <a:lstStyle/>
          <a:p>
            <a:pPr>
              <a:lnSpc>
                <a:spcPct val="150000"/>
              </a:lnSpc>
            </a:pPr>
            <a:r>
              <a:rPr lang="nb-NO" sz="1200" i="1" dirty="0"/>
              <a:t>Av og til kan det være vanskelig å se nøyaktig hvor et spor begynner eller avslutter, da er det viktig å ”lese” resten av sporavtrykket for å finne sannsynlig avgrensing. </a:t>
            </a:r>
          </a:p>
        </p:txBody>
      </p:sp>
      <p:sp>
        <p:nvSpPr>
          <p:cNvPr id="9" name="Rectangle 8"/>
          <p:cNvSpPr/>
          <p:nvPr/>
        </p:nvSpPr>
        <p:spPr>
          <a:xfrm>
            <a:off x="10235609" y="5422234"/>
            <a:ext cx="1640574" cy="1200329"/>
          </a:xfrm>
          <a:prstGeom prst="rect">
            <a:avLst/>
          </a:prstGeom>
        </p:spPr>
        <p:txBody>
          <a:bodyPr wrap="square">
            <a:spAutoFit/>
          </a:bodyPr>
          <a:lstStyle/>
          <a:p>
            <a:pPr>
              <a:lnSpc>
                <a:spcPct val="150000"/>
              </a:lnSpc>
            </a:pPr>
            <a:r>
              <a:rPr lang="nb-NO" sz="1200" i="1" dirty="0"/>
              <a:t>Dersom den bakerste </a:t>
            </a:r>
            <a:r>
              <a:rPr lang="nb-NO" sz="1200" i="1" dirty="0" err="1"/>
              <a:t>tredeputa</a:t>
            </a:r>
            <a:r>
              <a:rPr lang="nb-NO" sz="1200" i="1" dirty="0"/>
              <a:t> vises (den lille runde), kan også lengden måles</a:t>
            </a:r>
          </a:p>
        </p:txBody>
      </p:sp>
    </p:spTree>
    <p:extLst>
      <p:ext uri="{BB962C8B-B14F-4D97-AF65-F5344CB8AC3E}">
        <p14:creationId xmlns:p14="http://schemas.microsoft.com/office/powerpoint/2010/main" val="421436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p:txBody>
          <a:bodyPr/>
          <a:lstStyle/>
          <a:p>
            <a:r>
              <a:rPr lang="nb-NO" dirty="0"/>
              <a:t>Ekskrementer (bæsj) av grevling</a:t>
            </a:r>
          </a:p>
        </p:txBody>
      </p:sp>
      <p:pic>
        <p:nvPicPr>
          <p:cNvPr id="7" name="Plassholder for innhold 6"/>
          <p:cNvPicPr>
            <a:picLocks noGrp="1" noChangeAspect="1"/>
          </p:cNvPicPr>
          <p:nvPr>
            <p:ph sz="half" idx="2"/>
          </p:nvPr>
        </p:nvPicPr>
        <p:blipFill rotWithShape="1">
          <a:blip r:embed="rId3"/>
          <a:srcRect t="1913"/>
          <a:stretch/>
        </p:blipFill>
        <p:spPr>
          <a:xfrm>
            <a:off x="839788" y="2505075"/>
            <a:ext cx="4892661" cy="2230211"/>
          </a:xfrm>
          <a:prstGeom prst="rect">
            <a:avLst/>
          </a:prstGeom>
        </p:spPr>
      </p:pic>
      <p:sp>
        <p:nvSpPr>
          <p:cNvPr id="5" name="Plassholder for tekst 4"/>
          <p:cNvSpPr>
            <a:spLocks noGrp="1"/>
          </p:cNvSpPr>
          <p:nvPr>
            <p:ph type="body" sz="quarter" idx="3"/>
          </p:nvPr>
        </p:nvSpPr>
        <p:spPr/>
        <p:txBody>
          <a:bodyPr/>
          <a:lstStyle/>
          <a:p>
            <a:r>
              <a:rPr lang="nb-NO" dirty="0"/>
              <a:t>Ekskrementer av ekorn</a:t>
            </a:r>
          </a:p>
        </p:txBody>
      </p:sp>
      <p:pic>
        <p:nvPicPr>
          <p:cNvPr id="8" name="Plassholder for innhold 7"/>
          <p:cNvPicPr>
            <a:picLocks noGrp="1" noChangeAspect="1"/>
          </p:cNvPicPr>
          <p:nvPr>
            <p:ph sz="quarter" idx="4"/>
          </p:nvPr>
        </p:nvPicPr>
        <p:blipFill>
          <a:blip r:embed="rId4"/>
          <a:stretch>
            <a:fillRect/>
          </a:stretch>
        </p:blipFill>
        <p:spPr>
          <a:xfrm>
            <a:off x="6297111" y="2505075"/>
            <a:ext cx="2444070" cy="1316038"/>
          </a:xfrm>
          <a:prstGeom prst="rect">
            <a:avLst/>
          </a:prstGeom>
        </p:spPr>
      </p:pic>
    </p:spTree>
    <p:extLst>
      <p:ext uri="{BB962C8B-B14F-4D97-AF65-F5344CB8AC3E}">
        <p14:creationId xmlns:p14="http://schemas.microsoft.com/office/powerpoint/2010/main" val="359780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tel 3"/>
          <p:cNvSpPr>
            <a:spLocks noGrp="1"/>
          </p:cNvSpPr>
          <p:nvPr>
            <p:ph type="title"/>
          </p:nvPr>
        </p:nvSpPr>
        <p:spPr>
          <a:xfrm>
            <a:off x="0" y="0"/>
            <a:ext cx="12192000" cy="1905000"/>
          </a:xfrm>
        </p:spPr>
        <p:txBody>
          <a:bodyPr>
            <a:normAutofit/>
          </a:bodyPr>
          <a:lstStyle/>
          <a:p>
            <a:pPr algn="ctr"/>
            <a:r>
              <a:rPr lang="nb-NO" sz="7200" dirty="0" smtClean="0"/>
              <a:t>Slik måler vi skrittlengde</a:t>
            </a:r>
            <a:endParaRPr lang="nb-NO" sz="7200" dirty="0"/>
          </a:p>
        </p:txBody>
      </p:sp>
      <p:pic>
        <p:nvPicPr>
          <p:cNvPr id="7" name="Plassholder for innhold 6"/>
          <p:cNvPicPr>
            <a:picLocks noGrp="1" noChangeAspect="1"/>
          </p:cNvPicPr>
          <p:nvPr>
            <p:ph sz="half" idx="1"/>
          </p:nvPr>
        </p:nvPicPr>
        <p:blipFill>
          <a:blip r:embed="rId4"/>
          <a:stretch>
            <a:fillRect/>
          </a:stretch>
        </p:blipFill>
        <p:spPr>
          <a:xfrm>
            <a:off x="1962150" y="1552980"/>
            <a:ext cx="1126061" cy="4981170"/>
          </a:xfrm>
          <a:prstGeom prst="rect">
            <a:avLst/>
          </a:prstGeom>
        </p:spPr>
      </p:pic>
      <p:sp>
        <p:nvSpPr>
          <p:cNvPr id="6" name="Plassholder for innhold 5"/>
          <p:cNvSpPr>
            <a:spLocks noGrp="1"/>
          </p:cNvSpPr>
          <p:nvPr>
            <p:ph sz="half" idx="2"/>
          </p:nvPr>
        </p:nvSpPr>
        <p:spPr>
          <a:xfrm>
            <a:off x="3478737" y="1905000"/>
            <a:ext cx="8494188" cy="4816433"/>
          </a:xfrm>
        </p:spPr>
        <p:txBody>
          <a:bodyPr>
            <a:noAutofit/>
          </a:bodyPr>
          <a:lstStyle/>
          <a:p>
            <a:pPr marL="0" indent="0">
              <a:lnSpc>
                <a:spcPct val="150000"/>
              </a:lnSpc>
              <a:buNone/>
            </a:pPr>
            <a:r>
              <a:rPr lang="nb-NO" sz="1800" dirty="0" smtClean="0">
                <a:solidFill>
                  <a:schemeClr val="tx1"/>
                </a:solidFill>
              </a:rPr>
              <a:t>Fra </a:t>
            </a:r>
            <a:r>
              <a:rPr lang="nb-NO" sz="1800" dirty="0">
                <a:solidFill>
                  <a:schemeClr val="tx1"/>
                </a:solidFill>
              </a:rPr>
              <a:t>der foten setter spor til neste gang den samme foten setter nytt spor. </a:t>
            </a:r>
          </a:p>
          <a:p>
            <a:pPr marL="0" indent="0">
              <a:lnSpc>
                <a:spcPct val="150000"/>
              </a:lnSpc>
              <a:buNone/>
            </a:pPr>
            <a:r>
              <a:rPr lang="nb-NO" sz="1800" dirty="0">
                <a:solidFill>
                  <a:schemeClr val="tx1"/>
                </a:solidFill>
              </a:rPr>
              <a:t>Dersom vi måler i fremkant på sporet må det også gjøres på samme punkt på det andre sporet.</a:t>
            </a:r>
          </a:p>
          <a:p>
            <a:pPr marL="0" indent="0">
              <a:lnSpc>
                <a:spcPct val="150000"/>
              </a:lnSpc>
              <a:buNone/>
            </a:pPr>
            <a:r>
              <a:rPr lang="nb-NO" sz="1800" dirty="0">
                <a:solidFill>
                  <a:schemeClr val="tx1"/>
                </a:solidFill>
              </a:rPr>
              <a:t>Det kan bli lange avstander. Hos ulv kan skrittlengden komme opp i 2 meter</a:t>
            </a:r>
            <a:r>
              <a:rPr lang="nb-NO" sz="1800" dirty="0"/>
              <a:t>. </a:t>
            </a:r>
          </a:p>
          <a:p>
            <a:pPr marL="0" indent="0">
              <a:lnSpc>
                <a:spcPct val="150000"/>
              </a:lnSpc>
              <a:buNone/>
            </a:pPr>
            <a:r>
              <a:rPr lang="nb-NO" sz="1800" dirty="0"/>
              <a:t>Skrittlengden kan også  brukes som et mål på hvor raskt dyret har beveget seg</a:t>
            </a:r>
            <a:r>
              <a:rPr lang="nb-NO" sz="1800" dirty="0" smtClean="0"/>
              <a:t>.</a:t>
            </a:r>
            <a:endParaRPr lang="nb-NO" sz="1800" dirty="0"/>
          </a:p>
        </p:txBody>
      </p:sp>
      <p:cxnSp>
        <p:nvCxnSpPr>
          <p:cNvPr id="9" name="Rett linje 8"/>
          <p:cNvCxnSpPr/>
          <p:nvPr/>
        </p:nvCxnSpPr>
        <p:spPr>
          <a:xfrm>
            <a:off x="2181225" y="1676400"/>
            <a:ext cx="752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2352675" y="5324475"/>
            <a:ext cx="628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2886075" y="1676400"/>
            <a:ext cx="95250" cy="35909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457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1"/>
            <a:ext cx="12192000" cy="1690688"/>
          </a:xfrm>
        </p:spPr>
        <p:txBody>
          <a:bodyPr>
            <a:normAutofit/>
          </a:bodyPr>
          <a:lstStyle/>
          <a:p>
            <a:pPr algn="ctr"/>
            <a:r>
              <a:rPr lang="nb-NO" sz="7200" dirty="0"/>
              <a:t>Klauvdyr</a:t>
            </a:r>
          </a:p>
        </p:txBody>
      </p:sp>
      <p:sp>
        <p:nvSpPr>
          <p:cNvPr id="3" name="Plassholder for innhold 2"/>
          <p:cNvSpPr>
            <a:spLocks noGrp="1"/>
          </p:cNvSpPr>
          <p:nvPr>
            <p:ph sz="half" idx="2"/>
          </p:nvPr>
        </p:nvSpPr>
        <p:spPr/>
        <p:txBody>
          <a:bodyPr/>
          <a:lstStyle/>
          <a:p>
            <a:pPr marL="0" indent="0">
              <a:buNone/>
            </a:pPr>
            <a:r>
              <a:rPr lang="nb-NO" dirty="0"/>
              <a:t>Rådyr</a:t>
            </a:r>
          </a:p>
          <a:p>
            <a:endParaRPr lang="nb-NO" dirty="0"/>
          </a:p>
        </p:txBody>
      </p:sp>
      <p:sp>
        <p:nvSpPr>
          <p:cNvPr id="6" name="Plassholder for tekst 2"/>
          <p:cNvSpPr>
            <a:spLocks noGrp="1"/>
          </p:cNvSpPr>
          <p:nvPr>
            <p:ph sz="half" idx="1"/>
          </p:nvPr>
        </p:nvSpPr>
        <p:spPr>
          <a:xfrm>
            <a:off x="838200" y="1314450"/>
            <a:ext cx="5181600" cy="4862513"/>
          </a:xfrm>
        </p:spPr>
        <p:txBody>
          <a:bodyPr/>
          <a:lstStyle/>
          <a:p>
            <a:pPr marL="0" indent="0">
              <a:buNone/>
            </a:pPr>
            <a:r>
              <a:rPr lang="nb-NO" dirty="0"/>
              <a:t>Hjortevilt</a:t>
            </a:r>
          </a:p>
          <a:p>
            <a:pPr marL="0" indent="0">
              <a:buNone/>
            </a:pPr>
            <a:r>
              <a:rPr lang="nb-NO" dirty="0"/>
              <a:t>	Elg</a:t>
            </a:r>
          </a:p>
          <a:p>
            <a:endParaRPr lang="nb-NO" dirty="0"/>
          </a:p>
        </p:txBody>
      </p:sp>
      <p:pic>
        <p:nvPicPr>
          <p:cNvPr id="7" name="Picture 2"/>
          <p:cNvPicPr>
            <a:picLocks noChangeAspect="1" noChangeArrowheads="1"/>
          </p:cNvPicPr>
          <p:nvPr/>
        </p:nvPicPr>
        <p:blipFill>
          <a:blip r:embed="rId3" cstate="print"/>
          <a:srcRect/>
          <a:stretch>
            <a:fillRect/>
          </a:stretch>
        </p:blipFill>
        <p:spPr bwMode="auto">
          <a:xfrm>
            <a:off x="2455565" y="1825625"/>
            <a:ext cx="1733550" cy="4562475"/>
          </a:xfrm>
          <a:prstGeom prst="rect">
            <a:avLst/>
          </a:prstGeom>
          <a:noFill/>
          <a:ln w="9525">
            <a:noFill/>
            <a:miter lim="800000"/>
            <a:headEnd/>
            <a:tailEnd/>
          </a:ln>
        </p:spPr>
      </p:pic>
      <p:pic>
        <p:nvPicPr>
          <p:cNvPr id="8" name="Picture 8"/>
          <p:cNvPicPr>
            <a:picLocks noChangeAspect="1" noChangeArrowheads="1"/>
          </p:cNvPicPr>
          <p:nvPr/>
        </p:nvPicPr>
        <p:blipFill rotWithShape="1">
          <a:blip r:embed="rId4" cstate="print"/>
          <a:srcRect l="13487" r="34210"/>
          <a:stretch/>
        </p:blipFill>
        <p:spPr bwMode="auto">
          <a:xfrm>
            <a:off x="7637165" y="1825625"/>
            <a:ext cx="1514476" cy="417195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l="57388" b="50887"/>
          <a:stretch>
            <a:fillRect/>
          </a:stretch>
        </p:blipFill>
        <p:spPr bwMode="auto">
          <a:xfrm>
            <a:off x="4193654" y="2402458"/>
            <a:ext cx="1246064" cy="3985642"/>
          </a:xfrm>
          <a:prstGeom prst="rect">
            <a:avLst/>
          </a:prstGeom>
          <a:noFill/>
          <a:ln w="9525">
            <a:noFill/>
            <a:miter lim="800000"/>
            <a:headEnd/>
            <a:tailEnd/>
          </a:ln>
        </p:spPr>
      </p:pic>
      <p:sp>
        <p:nvSpPr>
          <p:cNvPr id="10" name="TekstSylinder 9"/>
          <p:cNvSpPr txBox="1"/>
          <p:nvPr/>
        </p:nvSpPr>
        <p:spPr>
          <a:xfrm>
            <a:off x="3785375" y="2338164"/>
            <a:ext cx="369332" cy="720080"/>
          </a:xfrm>
          <a:prstGeom prst="rect">
            <a:avLst/>
          </a:prstGeom>
          <a:noFill/>
        </p:spPr>
        <p:txBody>
          <a:bodyPr vert="vert270" wrap="square" rtlCol="0">
            <a:spAutoFit/>
          </a:bodyPr>
          <a:lstStyle/>
          <a:p>
            <a:r>
              <a:rPr lang="nb-NO" sz="1200" dirty="0">
                <a:solidFill>
                  <a:schemeClr val="bg1"/>
                </a:solidFill>
              </a:rPr>
              <a:t>12-16 cm.</a:t>
            </a:r>
          </a:p>
        </p:txBody>
      </p:sp>
      <p:cxnSp>
        <p:nvCxnSpPr>
          <p:cNvPr id="12" name="Rett linje 11"/>
          <p:cNvCxnSpPr/>
          <p:nvPr/>
        </p:nvCxnSpPr>
        <p:spPr>
          <a:xfrm>
            <a:off x="2943225" y="2000250"/>
            <a:ext cx="11374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a:off x="2552700" y="3745706"/>
            <a:ext cx="133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flipH="1">
            <a:off x="3875497" y="2000250"/>
            <a:ext cx="11883" cy="1745456"/>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8877300" y="2402458"/>
            <a:ext cx="19050" cy="1131317"/>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7953375" y="2402458"/>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7996237" y="3574033"/>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8846067" y="2271267"/>
            <a:ext cx="369332" cy="1091059"/>
          </a:xfrm>
          <a:prstGeom prst="rect">
            <a:avLst/>
          </a:prstGeom>
          <a:noFill/>
        </p:spPr>
        <p:txBody>
          <a:bodyPr vert="vert270" wrap="square" rtlCol="0">
            <a:spAutoFit/>
          </a:bodyPr>
          <a:lstStyle/>
          <a:p>
            <a:r>
              <a:rPr lang="nb-NO" sz="1200" dirty="0">
                <a:solidFill>
                  <a:schemeClr val="bg1"/>
                </a:solidFill>
              </a:rPr>
              <a:t>4 – 5,5 cm.</a:t>
            </a:r>
          </a:p>
        </p:txBody>
      </p:sp>
    </p:spTree>
    <p:extLst>
      <p:ext uri="{BB962C8B-B14F-4D97-AF65-F5344CB8AC3E}">
        <p14:creationId xmlns:p14="http://schemas.microsoft.com/office/powerpoint/2010/main" val="17804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tel 3"/>
          <p:cNvSpPr>
            <a:spLocks noGrp="1"/>
          </p:cNvSpPr>
          <p:nvPr>
            <p:ph type="title"/>
          </p:nvPr>
        </p:nvSpPr>
        <p:spPr>
          <a:xfrm>
            <a:off x="0" y="7869"/>
            <a:ext cx="12192000" cy="1682819"/>
          </a:xfrm>
        </p:spPr>
        <p:txBody>
          <a:bodyPr vert="horz" lIns="91440" tIns="45720" rIns="91440" bIns="45720" rtlCol="0" anchor="ctr">
            <a:normAutofit/>
          </a:bodyPr>
          <a:lstStyle/>
          <a:p>
            <a:pPr algn="ctr"/>
            <a:r>
              <a:rPr lang="en-GB" sz="7200" dirty="0"/>
              <a:t>Hundedyr</a:t>
            </a:r>
          </a:p>
        </p:txBody>
      </p:sp>
      <p:pic>
        <p:nvPicPr>
          <p:cNvPr id="6" name="Picture 2"/>
          <p:cNvPicPr>
            <a:picLocks noGrp="1" noChangeAspect="1" noChangeArrowheads="1"/>
          </p:cNvPicPr>
          <p:nvPr>
            <p:ph sz="half" idx="1"/>
          </p:nvPr>
        </p:nvPicPr>
        <p:blipFill>
          <a:blip r:embed="rId4" cstate="print"/>
          <a:srcRect/>
          <a:stretch>
            <a:fillRect/>
          </a:stretch>
        </p:blipFill>
        <p:spPr bwMode="auto">
          <a:xfrm>
            <a:off x="1778143" y="1875354"/>
            <a:ext cx="2657448" cy="4525446"/>
          </a:xfrm>
          <a:prstGeom prst="rect">
            <a:avLst/>
          </a:prstGeom>
          <a:noFill/>
          <a:ln w="9525">
            <a:noFill/>
            <a:miter lim="800000"/>
            <a:headEnd/>
            <a:tailEnd/>
          </a:ln>
        </p:spPr>
      </p:pic>
      <p:graphicFrame>
        <p:nvGraphicFramePr>
          <p:cNvPr id="7" name="Object 3"/>
          <p:cNvGraphicFramePr>
            <a:graphicFrameLocks noGrp="1" noChangeAspect="1"/>
          </p:cNvGraphicFramePr>
          <p:nvPr>
            <p:ph sz="half" idx="2"/>
            <p:extLst>
              <p:ext uri="{D42A27DB-BD31-4B8C-83A1-F6EECF244321}">
                <p14:modId xmlns:p14="http://schemas.microsoft.com/office/powerpoint/2010/main" val="1016240189"/>
              </p:ext>
            </p:extLst>
          </p:nvPr>
        </p:nvGraphicFramePr>
        <p:xfrm>
          <a:off x="5623732" y="1875354"/>
          <a:ext cx="2068781" cy="4478668"/>
        </p:xfrm>
        <a:graphic>
          <a:graphicData uri="http://schemas.openxmlformats.org/presentationml/2006/ole">
            <mc:AlternateContent xmlns:mc="http://schemas.openxmlformats.org/markup-compatibility/2006">
              <mc:Choice xmlns:v="urn:schemas-microsoft-com:vml" Requires="v">
                <p:oleObj spid="_x0000_s1055" name="Picture" r:id="rId5" imgW="2223516" imgH="4814316" progId="Word.Picture.8">
                  <p:embed/>
                </p:oleObj>
              </mc:Choice>
              <mc:Fallback>
                <p:oleObj name="Picture" r:id="rId5" imgW="2223516" imgH="4814316"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732" y="1875354"/>
                        <a:ext cx="2068781" cy="4478668"/>
                      </a:xfrm>
                      <a:prstGeom prst="rect">
                        <a:avLst/>
                      </a:prstGeom>
                      <a:noFill/>
                      <a:extLst/>
                    </p:spPr>
                  </p:pic>
                </p:oleObj>
              </mc:Fallback>
            </mc:AlternateContent>
          </a:graphicData>
        </a:graphic>
      </p:graphicFrame>
      <p:sp>
        <p:nvSpPr>
          <p:cNvPr id="8" name="Rektangel 7"/>
          <p:cNvSpPr/>
          <p:nvPr/>
        </p:nvSpPr>
        <p:spPr>
          <a:xfrm>
            <a:off x="1778143" y="1372735"/>
            <a:ext cx="659155" cy="480131"/>
          </a:xfrm>
          <a:prstGeom prst="rect">
            <a:avLst/>
          </a:prstGeom>
        </p:spPr>
        <p:txBody>
          <a:bodyPr wrap="none">
            <a:spAutoFit/>
          </a:bodyPr>
          <a:lstStyle/>
          <a:p>
            <a:pPr defTabSz="914400">
              <a:lnSpc>
                <a:spcPct val="90000"/>
              </a:lnSpc>
              <a:spcBef>
                <a:spcPts val="1000"/>
              </a:spcBef>
            </a:pPr>
            <a:r>
              <a:rPr lang="nb-NO" sz="2800" dirty="0"/>
              <a:t>Ulv</a:t>
            </a:r>
          </a:p>
        </p:txBody>
      </p:sp>
      <p:sp>
        <p:nvSpPr>
          <p:cNvPr id="9" name="Rektangel 8"/>
          <p:cNvSpPr/>
          <p:nvPr/>
        </p:nvSpPr>
        <p:spPr>
          <a:xfrm>
            <a:off x="5535464" y="1375303"/>
            <a:ext cx="1211165" cy="480131"/>
          </a:xfrm>
          <a:prstGeom prst="rect">
            <a:avLst/>
          </a:prstGeom>
        </p:spPr>
        <p:txBody>
          <a:bodyPr wrap="none">
            <a:spAutoFit/>
          </a:bodyPr>
          <a:lstStyle/>
          <a:p>
            <a:pPr defTabSz="914400">
              <a:lnSpc>
                <a:spcPct val="90000"/>
              </a:lnSpc>
              <a:spcBef>
                <a:spcPts val="1000"/>
              </a:spcBef>
            </a:pPr>
            <a:r>
              <a:rPr lang="nb-NO" sz="2800" dirty="0"/>
              <a:t>Rødrev</a:t>
            </a:r>
          </a:p>
        </p:txBody>
      </p:sp>
      <p:sp>
        <p:nvSpPr>
          <p:cNvPr id="10" name="Rektangel 9"/>
          <p:cNvSpPr/>
          <p:nvPr/>
        </p:nvSpPr>
        <p:spPr>
          <a:xfrm>
            <a:off x="8851228" y="1395223"/>
            <a:ext cx="1236172" cy="480131"/>
          </a:xfrm>
          <a:prstGeom prst="rect">
            <a:avLst/>
          </a:prstGeom>
        </p:spPr>
        <p:txBody>
          <a:bodyPr wrap="none">
            <a:spAutoFit/>
          </a:bodyPr>
          <a:lstStyle/>
          <a:p>
            <a:pPr defTabSz="914400">
              <a:lnSpc>
                <a:spcPct val="90000"/>
              </a:lnSpc>
              <a:spcBef>
                <a:spcPts val="1000"/>
              </a:spcBef>
            </a:pPr>
            <a:r>
              <a:rPr lang="nb-NO" sz="2800" dirty="0"/>
              <a:t>Fjellrev</a:t>
            </a:r>
          </a:p>
        </p:txBody>
      </p:sp>
      <p:cxnSp>
        <p:nvCxnSpPr>
          <p:cNvPr id="13" name="Rett pil 12"/>
          <p:cNvCxnSpPr/>
          <p:nvPr/>
        </p:nvCxnSpPr>
        <p:spPr>
          <a:xfrm>
            <a:off x="3635829" y="2242457"/>
            <a:ext cx="54428" cy="151311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kstSylinder 14"/>
          <p:cNvSpPr txBox="1"/>
          <p:nvPr/>
        </p:nvSpPr>
        <p:spPr>
          <a:xfrm>
            <a:off x="3733800" y="2656114"/>
            <a:ext cx="369332" cy="1015663"/>
          </a:xfrm>
          <a:prstGeom prst="rect">
            <a:avLst/>
          </a:prstGeom>
          <a:solidFill>
            <a:schemeClr val="tx1"/>
          </a:solidFill>
        </p:spPr>
        <p:txBody>
          <a:bodyPr vert="vert270" wrap="square" rtlCol="0">
            <a:spAutoFit/>
          </a:bodyPr>
          <a:lstStyle/>
          <a:p>
            <a:pPr algn="ctr"/>
            <a:r>
              <a:rPr lang="nb-NO" sz="1200" dirty="0">
                <a:solidFill>
                  <a:schemeClr val="bg1"/>
                </a:solidFill>
              </a:rPr>
              <a:t>9 – 10 cm </a:t>
            </a:r>
          </a:p>
        </p:txBody>
      </p:sp>
      <p:sp>
        <p:nvSpPr>
          <p:cNvPr id="16" name="TekstSylinder 15"/>
          <p:cNvSpPr txBox="1"/>
          <p:nvPr/>
        </p:nvSpPr>
        <p:spPr>
          <a:xfrm>
            <a:off x="4066259" y="4724400"/>
            <a:ext cx="369332" cy="1015663"/>
          </a:xfrm>
          <a:prstGeom prst="rect">
            <a:avLst/>
          </a:prstGeom>
          <a:solidFill>
            <a:schemeClr val="tx1"/>
          </a:solidFill>
        </p:spPr>
        <p:txBody>
          <a:bodyPr vert="vert270" wrap="square" rtlCol="0">
            <a:spAutoFit/>
          </a:bodyPr>
          <a:lstStyle/>
          <a:p>
            <a:pPr algn="ctr"/>
            <a:r>
              <a:rPr lang="nb-NO" sz="1200" dirty="0">
                <a:solidFill>
                  <a:schemeClr val="bg1"/>
                </a:solidFill>
              </a:rPr>
              <a:t>10 – 12 cm </a:t>
            </a:r>
          </a:p>
        </p:txBody>
      </p:sp>
      <p:cxnSp>
        <p:nvCxnSpPr>
          <p:cNvPr id="17" name="Rett pil 16"/>
          <p:cNvCxnSpPr/>
          <p:nvPr/>
        </p:nvCxnSpPr>
        <p:spPr>
          <a:xfrm>
            <a:off x="4000943" y="4452537"/>
            <a:ext cx="54430" cy="1632577"/>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7315198" y="2527213"/>
            <a:ext cx="369332" cy="945327"/>
          </a:xfrm>
          <a:prstGeom prst="rect">
            <a:avLst/>
          </a:prstGeom>
          <a:solidFill>
            <a:schemeClr val="tx1"/>
          </a:solidFill>
        </p:spPr>
        <p:txBody>
          <a:bodyPr vert="vert270" wrap="square" rtlCol="0">
            <a:spAutoFit/>
          </a:bodyPr>
          <a:lstStyle/>
          <a:p>
            <a:pPr algn="ctr"/>
            <a:r>
              <a:rPr lang="nb-NO" sz="1200" dirty="0">
                <a:solidFill>
                  <a:schemeClr val="bg1"/>
                </a:solidFill>
              </a:rPr>
              <a:t>5 – 6 cm </a:t>
            </a:r>
          </a:p>
        </p:txBody>
      </p:sp>
      <p:cxnSp>
        <p:nvCxnSpPr>
          <p:cNvPr id="20" name="Rett pil 19"/>
          <p:cNvCxnSpPr/>
          <p:nvPr/>
        </p:nvCxnSpPr>
        <p:spPr>
          <a:xfrm>
            <a:off x="7364629" y="2217827"/>
            <a:ext cx="15885" cy="141672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nvSpPr>
        <p:spPr>
          <a:xfrm>
            <a:off x="7315198" y="5016645"/>
            <a:ext cx="369332" cy="945327"/>
          </a:xfrm>
          <a:prstGeom prst="rect">
            <a:avLst/>
          </a:prstGeom>
          <a:solidFill>
            <a:schemeClr val="tx1"/>
          </a:solidFill>
        </p:spPr>
        <p:txBody>
          <a:bodyPr vert="vert270" wrap="square" rtlCol="0">
            <a:spAutoFit/>
          </a:bodyPr>
          <a:lstStyle/>
          <a:p>
            <a:pPr algn="ctr"/>
            <a:r>
              <a:rPr lang="nb-NO" sz="1200" dirty="0">
                <a:solidFill>
                  <a:schemeClr val="bg1"/>
                </a:solidFill>
              </a:rPr>
              <a:t>5,5 – 7 cm </a:t>
            </a:r>
          </a:p>
        </p:txBody>
      </p:sp>
      <p:cxnSp>
        <p:nvCxnSpPr>
          <p:cNvPr id="22" name="Rett pil 21"/>
          <p:cNvCxnSpPr/>
          <p:nvPr/>
        </p:nvCxnSpPr>
        <p:spPr>
          <a:xfrm>
            <a:off x="7380514" y="4724400"/>
            <a:ext cx="0" cy="136071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tt linje 43"/>
          <p:cNvCxnSpPr/>
          <p:nvPr/>
        </p:nvCxnSpPr>
        <p:spPr>
          <a:xfrm>
            <a:off x="6096000" y="2220685"/>
            <a:ext cx="1219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tt linje 47"/>
          <p:cNvCxnSpPr/>
          <p:nvPr/>
        </p:nvCxnSpPr>
        <p:spPr>
          <a:xfrm>
            <a:off x="6096000" y="4691742"/>
            <a:ext cx="1403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tt linje 49"/>
          <p:cNvCxnSpPr/>
          <p:nvPr/>
        </p:nvCxnSpPr>
        <p:spPr>
          <a:xfrm>
            <a:off x="6096000" y="6128658"/>
            <a:ext cx="12765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tt linje 51"/>
          <p:cNvCxnSpPr/>
          <p:nvPr/>
        </p:nvCxnSpPr>
        <p:spPr>
          <a:xfrm flipV="1">
            <a:off x="2264229" y="2196035"/>
            <a:ext cx="1368959" cy="24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ett linje 56"/>
          <p:cNvCxnSpPr/>
          <p:nvPr/>
        </p:nvCxnSpPr>
        <p:spPr>
          <a:xfrm>
            <a:off x="2612571" y="4419879"/>
            <a:ext cx="13883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Rett linje 58"/>
          <p:cNvCxnSpPr/>
          <p:nvPr/>
        </p:nvCxnSpPr>
        <p:spPr>
          <a:xfrm>
            <a:off x="2536371" y="6128658"/>
            <a:ext cx="14645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 name="Bilde 60"/>
          <p:cNvPicPr>
            <a:picLocks noChangeAspect="1"/>
          </p:cNvPicPr>
          <p:nvPr/>
        </p:nvPicPr>
        <p:blipFill>
          <a:blip r:embed="rId7"/>
          <a:stretch>
            <a:fillRect/>
          </a:stretch>
        </p:blipFill>
        <p:spPr>
          <a:xfrm>
            <a:off x="8901517" y="1852866"/>
            <a:ext cx="2450804" cy="2292295"/>
          </a:xfrm>
          <a:prstGeom prst="rect">
            <a:avLst/>
          </a:prstGeom>
        </p:spPr>
      </p:pic>
      <p:sp>
        <p:nvSpPr>
          <p:cNvPr id="66" name="TekstSylinder 65"/>
          <p:cNvSpPr txBox="1"/>
          <p:nvPr/>
        </p:nvSpPr>
        <p:spPr>
          <a:xfrm>
            <a:off x="6079472" y="3617071"/>
            <a:ext cx="637663" cy="276999"/>
          </a:xfrm>
          <a:prstGeom prst="rect">
            <a:avLst/>
          </a:prstGeom>
          <a:solidFill>
            <a:schemeClr val="tx1"/>
          </a:solidFill>
        </p:spPr>
        <p:txBody>
          <a:bodyPr wrap="square" rtlCol="0">
            <a:spAutoFit/>
          </a:bodyPr>
          <a:lstStyle/>
          <a:p>
            <a:r>
              <a:rPr lang="nb-NO" sz="1200" dirty="0">
                <a:solidFill>
                  <a:schemeClr val="tx1">
                    <a:lumMod val="50000"/>
                  </a:schemeClr>
                </a:solidFill>
              </a:rPr>
              <a:t>Bakfot</a:t>
            </a:r>
          </a:p>
        </p:txBody>
      </p:sp>
      <p:pic>
        <p:nvPicPr>
          <p:cNvPr id="62" name="Bilde 61"/>
          <p:cNvPicPr>
            <a:picLocks noChangeAspect="1"/>
          </p:cNvPicPr>
          <p:nvPr/>
        </p:nvPicPr>
        <p:blipFill>
          <a:blip r:embed="rId8"/>
          <a:stretch>
            <a:fillRect/>
          </a:stretch>
        </p:blipFill>
        <p:spPr>
          <a:xfrm>
            <a:off x="8899361" y="4626649"/>
            <a:ext cx="2097206" cy="1725318"/>
          </a:xfrm>
          <a:prstGeom prst="rect">
            <a:avLst/>
          </a:prstGeom>
        </p:spPr>
      </p:pic>
      <p:sp>
        <p:nvSpPr>
          <p:cNvPr id="63" name="TekstSylinder 62"/>
          <p:cNvSpPr txBox="1"/>
          <p:nvPr/>
        </p:nvSpPr>
        <p:spPr>
          <a:xfrm>
            <a:off x="9115937" y="3868162"/>
            <a:ext cx="637663" cy="276999"/>
          </a:xfrm>
          <a:prstGeom prst="rect">
            <a:avLst/>
          </a:prstGeom>
          <a:noFill/>
        </p:spPr>
        <p:txBody>
          <a:bodyPr wrap="square" rtlCol="0">
            <a:spAutoFit/>
          </a:bodyPr>
          <a:lstStyle/>
          <a:p>
            <a:r>
              <a:rPr lang="nb-NO" sz="1200" dirty="0">
                <a:solidFill>
                  <a:schemeClr val="tx1">
                    <a:lumMod val="50000"/>
                  </a:schemeClr>
                </a:solidFill>
              </a:rPr>
              <a:t>Bakfot</a:t>
            </a:r>
          </a:p>
        </p:txBody>
      </p:sp>
      <p:sp>
        <p:nvSpPr>
          <p:cNvPr id="64" name="TekstSylinder 63"/>
          <p:cNvSpPr txBox="1"/>
          <p:nvPr/>
        </p:nvSpPr>
        <p:spPr>
          <a:xfrm>
            <a:off x="9677400" y="6128658"/>
            <a:ext cx="740229" cy="276999"/>
          </a:xfrm>
          <a:prstGeom prst="rect">
            <a:avLst/>
          </a:prstGeom>
          <a:noFill/>
        </p:spPr>
        <p:txBody>
          <a:bodyPr wrap="square" rtlCol="0">
            <a:spAutoFit/>
          </a:bodyPr>
          <a:lstStyle/>
          <a:p>
            <a:r>
              <a:rPr lang="nb-NO" sz="1200" dirty="0">
                <a:solidFill>
                  <a:schemeClr val="tx1">
                    <a:lumMod val="50000"/>
                  </a:schemeClr>
                </a:solidFill>
              </a:rPr>
              <a:t>Forfot</a:t>
            </a:r>
          </a:p>
        </p:txBody>
      </p:sp>
      <p:cxnSp>
        <p:nvCxnSpPr>
          <p:cNvPr id="46" name="Rett linje 45"/>
          <p:cNvCxnSpPr/>
          <p:nvPr/>
        </p:nvCxnSpPr>
        <p:spPr>
          <a:xfrm>
            <a:off x="6281057" y="3623669"/>
            <a:ext cx="1091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kstSylinder 66"/>
          <p:cNvSpPr txBox="1"/>
          <p:nvPr/>
        </p:nvSpPr>
        <p:spPr>
          <a:xfrm>
            <a:off x="1862905" y="3810000"/>
            <a:ext cx="637663" cy="276999"/>
          </a:xfrm>
          <a:prstGeom prst="rect">
            <a:avLst/>
          </a:prstGeom>
          <a:solidFill>
            <a:schemeClr val="tx1"/>
          </a:solidFill>
        </p:spPr>
        <p:txBody>
          <a:bodyPr wrap="square" rtlCol="0">
            <a:spAutoFit/>
          </a:bodyPr>
          <a:lstStyle/>
          <a:p>
            <a:r>
              <a:rPr lang="nb-NO" sz="1200" dirty="0">
                <a:solidFill>
                  <a:schemeClr val="tx1">
                    <a:lumMod val="50000"/>
                  </a:schemeClr>
                </a:solidFill>
              </a:rPr>
              <a:t>Bakfot</a:t>
            </a:r>
          </a:p>
        </p:txBody>
      </p:sp>
      <p:cxnSp>
        <p:nvCxnSpPr>
          <p:cNvPr id="54" name="Rett linje 53"/>
          <p:cNvCxnSpPr/>
          <p:nvPr/>
        </p:nvCxnSpPr>
        <p:spPr>
          <a:xfrm>
            <a:off x="2242457" y="3823785"/>
            <a:ext cx="1518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a:t>Hundedyr – hvem er hvor?</a:t>
            </a:r>
          </a:p>
        </p:txBody>
      </p:sp>
      <p:pic>
        <p:nvPicPr>
          <p:cNvPr id="6" name="Picture 2"/>
          <p:cNvPicPr>
            <a:picLocks noGrp="1" noChangeAspect="1" noChangeArrowheads="1"/>
          </p:cNvPicPr>
          <p:nvPr>
            <p:ph sz="half" idx="1"/>
          </p:nvPr>
        </p:nvPicPr>
        <p:blipFill rotWithShape="1">
          <a:blip r:embed="rId3" cstate="print"/>
          <a:srcRect l="9677" t="46336" r="21876" b="4345"/>
          <a:stretch/>
        </p:blipFill>
        <p:spPr bwMode="auto">
          <a:xfrm>
            <a:off x="8381949" y="1845885"/>
            <a:ext cx="1538748" cy="1888086"/>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r="27290" b="60350"/>
          <a:stretch>
            <a:fillRect/>
          </a:stretch>
        </p:blipFill>
        <p:spPr bwMode="auto">
          <a:xfrm>
            <a:off x="1420255" y="1845885"/>
            <a:ext cx="16224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innhold 1"/>
          <p:cNvSpPr>
            <a:spLocks noGrp="1"/>
          </p:cNvSpPr>
          <p:nvPr>
            <p:ph sz="half" idx="2"/>
          </p:nvPr>
        </p:nvSpPr>
        <p:spPr>
          <a:xfrm>
            <a:off x="937239" y="1852090"/>
            <a:ext cx="1531374" cy="1663957"/>
          </a:xfrm>
        </p:spPr>
        <p:txBody>
          <a:bodyPr/>
          <a:lstStyle/>
          <a:p>
            <a:pPr marL="0" indent="0">
              <a:buNone/>
            </a:pPr>
            <a:r>
              <a:rPr lang="nb-NO" dirty="0"/>
              <a:t>1)</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t="52489" r="24303" b="3859"/>
          <a:stretch>
            <a:fillRect/>
          </a:stretch>
        </p:blipFill>
        <p:spPr bwMode="auto">
          <a:xfrm>
            <a:off x="1463992" y="4057474"/>
            <a:ext cx="1462959" cy="182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p:nvPr/>
        </p:nvSpPr>
        <p:spPr>
          <a:xfrm>
            <a:off x="4499793" y="1845885"/>
            <a:ext cx="476412" cy="480131"/>
          </a:xfrm>
          <a:prstGeom prst="rect">
            <a:avLst/>
          </a:prstGeom>
          <a:noFill/>
        </p:spPr>
        <p:txBody>
          <a:bodyPr wrap="none" rtlCol="0">
            <a:spAutoFit/>
          </a:bodyPr>
          <a:lstStyle/>
          <a:p>
            <a:pPr defTabSz="914400">
              <a:lnSpc>
                <a:spcPct val="90000"/>
              </a:lnSpc>
              <a:spcBef>
                <a:spcPts val="1000"/>
              </a:spcBef>
            </a:pPr>
            <a:r>
              <a:rPr lang="nb-NO" sz="2800" dirty="0"/>
              <a:t>2)</a:t>
            </a:r>
          </a:p>
        </p:txBody>
      </p:sp>
      <p:sp>
        <p:nvSpPr>
          <p:cNvPr id="14" name="TekstSylinder 13"/>
          <p:cNvSpPr txBox="1"/>
          <p:nvPr/>
        </p:nvSpPr>
        <p:spPr>
          <a:xfrm>
            <a:off x="7905537" y="1845885"/>
            <a:ext cx="476412" cy="480131"/>
          </a:xfrm>
          <a:prstGeom prst="rect">
            <a:avLst/>
          </a:prstGeom>
          <a:noFill/>
        </p:spPr>
        <p:txBody>
          <a:bodyPr wrap="none" rtlCol="0">
            <a:spAutoFit/>
          </a:bodyPr>
          <a:lstStyle/>
          <a:p>
            <a:pPr defTabSz="914400">
              <a:lnSpc>
                <a:spcPct val="90000"/>
              </a:lnSpc>
              <a:spcBef>
                <a:spcPts val="1000"/>
              </a:spcBef>
            </a:pPr>
            <a:r>
              <a:rPr lang="nb-NO" sz="2800" dirty="0"/>
              <a:t>3)</a:t>
            </a:r>
          </a:p>
        </p:txBody>
      </p:sp>
      <p:sp>
        <p:nvSpPr>
          <p:cNvPr id="15" name="TekstSylinder 14"/>
          <p:cNvSpPr txBox="1"/>
          <p:nvPr/>
        </p:nvSpPr>
        <p:spPr>
          <a:xfrm>
            <a:off x="877698" y="3948107"/>
            <a:ext cx="476412" cy="480131"/>
          </a:xfrm>
          <a:prstGeom prst="rect">
            <a:avLst/>
          </a:prstGeom>
          <a:noFill/>
        </p:spPr>
        <p:txBody>
          <a:bodyPr wrap="none" rtlCol="0">
            <a:spAutoFit/>
          </a:bodyPr>
          <a:lstStyle/>
          <a:p>
            <a:pPr defTabSz="914400">
              <a:lnSpc>
                <a:spcPct val="90000"/>
              </a:lnSpc>
              <a:spcBef>
                <a:spcPts val="1000"/>
              </a:spcBef>
            </a:pPr>
            <a:r>
              <a:rPr lang="nb-NO" sz="2800" dirty="0"/>
              <a:t>4)</a:t>
            </a:r>
          </a:p>
        </p:txBody>
      </p:sp>
      <p:sp>
        <p:nvSpPr>
          <p:cNvPr id="16" name="TekstSylinder 15"/>
          <p:cNvSpPr txBox="1"/>
          <p:nvPr/>
        </p:nvSpPr>
        <p:spPr>
          <a:xfrm>
            <a:off x="4499793" y="3948105"/>
            <a:ext cx="476412" cy="480131"/>
          </a:xfrm>
          <a:prstGeom prst="rect">
            <a:avLst/>
          </a:prstGeom>
          <a:noFill/>
        </p:spPr>
        <p:txBody>
          <a:bodyPr wrap="none" rtlCol="0">
            <a:spAutoFit/>
          </a:bodyPr>
          <a:lstStyle/>
          <a:p>
            <a:pPr defTabSz="914400">
              <a:lnSpc>
                <a:spcPct val="90000"/>
              </a:lnSpc>
              <a:spcBef>
                <a:spcPts val="1000"/>
              </a:spcBef>
            </a:pPr>
            <a:r>
              <a:rPr lang="nb-NO" sz="2800" dirty="0"/>
              <a:t>5)</a:t>
            </a:r>
          </a:p>
        </p:txBody>
      </p:sp>
      <p:pic>
        <p:nvPicPr>
          <p:cNvPr id="3" name="Bilde 2"/>
          <p:cNvPicPr>
            <a:picLocks noChangeAspect="1"/>
          </p:cNvPicPr>
          <p:nvPr/>
        </p:nvPicPr>
        <p:blipFill rotWithShape="1">
          <a:blip r:embed="rId5"/>
          <a:srcRect l="11397" r="23233" b="20640"/>
          <a:stretch/>
        </p:blipFill>
        <p:spPr>
          <a:xfrm>
            <a:off x="5074256" y="1946332"/>
            <a:ext cx="1600201" cy="1746129"/>
          </a:xfrm>
          <a:prstGeom prst="rect">
            <a:avLst/>
          </a:prstGeom>
        </p:spPr>
      </p:pic>
      <p:pic>
        <p:nvPicPr>
          <p:cNvPr id="18" name="Bilde 17"/>
          <p:cNvPicPr>
            <a:picLocks noChangeAspect="1"/>
          </p:cNvPicPr>
          <p:nvPr/>
        </p:nvPicPr>
        <p:blipFill>
          <a:blip r:embed="rId6"/>
          <a:stretch>
            <a:fillRect/>
          </a:stretch>
        </p:blipFill>
        <p:spPr>
          <a:xfrm>
            <a:off x="5138804" y="4188170"/>
            <a:ext cx="1632462" cy="1813847"/>
          </a:xfrm>
          <a:prstGeom prst="rect">
            <a:avLst/>
          </a:prstGeom>
        </p:spPr>
      </p:pic>
    </p:spTree>
    <p:extLst>
      <p:ext uri="{BB962C8B-B14F-4D97-AF65-F5344CB8AC3E}">
        <p14:creationId xmlns:p14="http://schemas.microsoft.com/office/powerpoint/2010/main" val="215080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1"/>
            <a:ext cx="12158532" cy="1690688"/>
          </a:xfrm>
        </p:spPr>
        <p:txBody>
          <a:bodyPr>
            <a:normAutofit/>
          </a:bodyPr>
          <a:lstStyle/>
          <a:p>
            <a:pPr algn="ctr"/>
            <a:r>
              <a:rPr lang="nb-NO" sz="7200" dirty="0"/>
              <a:t>Kattedyr</a:t>
            </a:r>
          </a:p>
        </p:txBody>
      </p:sp>
      <p:sp>
        <p:nvSpPr>
          <p:cNvPr id="3" name="Plassholder for innhold 2"/>
          <p:cNvSpPr>
            <a:spLocks noGrp="1"/>
          </p:cNvSpPr>
          <p:nvPr>
            <p:ph sz="half" idx="2"/>
          </p:nvPr>
        </p:nvSpPr>
        <p:spPr/>
        <p:txBody>
          <a:bodyPr>
            <a:normAutofit/>
          </a:bodyPr>
          <a:lstStyle/>
          <a:p>
            <a:pPr marL="0" indent="0">
              <a:buNone/>
            </a:pPr>
            <a:r>
              <a:rPr lang="nb-NO" dirty="0"/>
              <a:t>Gaupe</a:t>
            </a:r>
          </a:p>
        </p:txBody>
      </p:sp>
      <p:sp>
        <p:nvSpPr>
          <p:cNvPr id="6" name="Plassholder for innhold 3"/>
          <p:cNvSpPr txBox="1">
            <a:spLocks/>
          </p:cNvSpPr>
          <p:nvPr/>
        </p:nvSpPr>
        <p:spPr>
          <a:xfrm>
            <a:off x="400050" y="3589338"/>
            <a:ext cx="3535363" cy="651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a:p>
            <a:pPr>
              <a:buFont typeface="Arial" panose="020B0604020202020204" pitchFamily="34" charset="0"/>
              <a:buNone/>
            </a:pPr>
            <a:endParaRPr lang="nb-NO" dirty="0"/>
          </a:p>
        </p:txBody>
      </p:sp>
      <p:pic>
        <p:nvPicPr>
          <p:cNvPr id="8" name="Picture 3"/>
          <p:cNvPicPr>
            <a:picLocks noChangeAspect="1" noChangeArrowheads="1"/>
          </p:cNvPicPr>
          <p:nvPr/>
        </p:nvPicPr>
        <p:blipFill>
          <a:blip r:embed="rId4" cstate="print"/>
          <a:srcRect/>
          <a:stretch>
            <a:fillRect/>
          </a:stretch>
        </p:blipFill>
        <p:spPr bwMode="auto">
          <a:xfrm>
            <a:off x="1049009" y="2513484"/>
            <a:ext cx="1436365" cy="1857375"/>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r="18750"/>
          <a:stretch>
            <a:fillRect/>
          </a:stretch>
        </p:blipFill>
        <p:spPr bwMode="auto">
          <a:xfrm>
            <a:off x="2489475" y="2513484"/>
            <a:ext cx="1163984" cy="3760568"/>
          </a:xfrm>
          <a:prstGeom prst="rect">
            <a:avLst/>
          </a:prstGeom>
          <a:noFill/>
          <a:ln w="9525">
            <a:noFill/>
            <a:miter lim="800000"/>
            <a:headEnd/>
            <a:tailEnd/>
          </a:ln>
        </p:spPr>
      </p:pic>
      <p:graphicFrame>
        <p:nvGraphicFramePr>
          <p:cNvPr id="10" name="Object 1"/>
          <p:cNvGraphicFramePr>
            <a:graphicFrameLocks noChangeAspect="1"/>
          </p:cNvGraphicFramePr>
          <p:nvPr>
            <p:extLst>
              <p:ext uri="{D42A27DB-BD31-4B8C-83A1-F6EECF244321}">
                <p14:modId xmlns:p14="http://schemas.microsoft.com/office/powerpoint/2010/main" val="3629709110"/>
              </p:ext>
            </p:extLst>
          </p:nvPr>
        </p:nvGraphicFramePr>
        <p:xfrm>
          <a:off x="6174762" y="2513484"/>
          <a:ext cx="2211541" cy="2365997"/>
        </p:xfrm>
        <a:graphic>
          <a:graphicData uri="http://schemas.openxmlformats.org/presentationml/2006/ole">
            <mc:AlternateContent xmlns:mc="http://schemas.openxmlformats.org/markup-compatibility/2006">
              <mc:Choice xmlns:v="urn:schemas-microsoft-com:vml" Requires="v">
                <p:oleObj spid="_x0000_s2106" name="Picture" r:id="rId6" imgW="3505200" imgH="3753612" progId="Word.Picture.8">
                  <p:embed/>
                </p:oleObj>
              </mc:Choice>
              <mc:Fallback>
                <p:oleObj name="Picture" r:id="rId6" imgW="3505200" imgH="375361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762" y="2513484"/>
                        <a:ext cx="2211541" cy="2365997"/>
                      </a:xfrm>
                      <a:prstGeom prst="rect">
                        <a:avLst/>
                      </a:prstGeom>
                      <a:noFill/>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1055639141"/>
              </p:ext>
            </p:extLst>
          </p:nvPr>
        </p:nvGraphicFramePr>
        <p:xfrm>
          <a:off x="9151893" y="4248944"/>
          <a:ext cx="2064409" cy="2373188"/>
        </p:xfrm>
        <a:graphic>
          <a:graphicData uri="http://schemas.openxmlformats.org/presentationml/2006/ole">
            <mc:AlternateContent xmlns:mc="http://schemas.openxmlformats.org/markup-compatibility/2006">
              <mc:Choice xmlns:v="urn:schemas-microsoft-com:vml" Requires="v">
                <p:oleObj spid="_x0000_s2107" name="Picture" r:id="rId8" imgW="3550920" imgH="3645408" progId="Word.Picture.8">
                  <p:embed/>
                </p:oleObj>
              </mc:Choice>
              <mc:Fallback>
                <p:oleObj name="Picture" r:id="rId8" imgW="3550920" imgH="3645408"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1893" y="4248944"/>
                        <a:ext cx="2064409" cy="2373188"/>
                      </a:xfrm>
                      <a:prstGeom prst="rect">
                        <a:avLst/>
                      </a:prstGeom>
                      <a:noFill/>
                      <a:extLst/>
                    </p:spPr>
                  </p:pic>
                </p:oleObj>
              </mc:Fallback>
            </mc:AlternateContent>
          </a:graphicData>
        </a:graphic>
      </p:graphicFrame>
      <p:sp>
        <p:nvSpPr>
          <p:cNvPr id="14" name="Rektangel 13"/>
          <p:cNvSpPr/>
          <p:nvPr/>
        </p:nvSpPr>
        <p:spPr>
          <a:xfrm>
            <a:off x="6381044" y="6206120"/>
            <a:ext cx="2870401" cy="369332"/>
          </a:xfrm>
          <a:prstGeom prst="rect">
            <a:avLst/>
          </a:prstGeom>
        </p:spPr>
        <p:txBody>
          <a:bodyPr wrap="none">
            <a:spAutoFit/>
          </a:bodyPr>
          <a:lstStyle/>
          <a:p>
            <a:r>
              <a:rPr lang="nb-NO" dirty="0"/>
              <a:t>Gaupespor – med klørne ute</a:t>
            </a:r>
          </a:p>
        </p:txBody>
      </p:sp>
      <p:sp>
        <p:nvSpPr>
          <p:cNvPr id="16" name="TekstSylinder 15"/>
          <p:cNvSpPr txBox="1"/>
          <p:nvPr/>
        </p:nvSpPr>
        <p:spPr>
          <a:xfrm>
            <a:off x="2231413" y="2874044"/>
            <a:ext cx="369332" cy="736923"/>
          </a:xfrm>
          <a:prstGeom prst="rect">
            <a:avLst/>
          </a:prstGeom>
          <a:noFill/>
        </p:spPr>
        <p:txBody>
          <a:bodyPr vert="vert270" wrap="square" rtlCol="0">
            <a:spAutoFit/>
          </a:bodyPr>
          <a:lstStyle/>
          <a:p>
            <a:r>
              <a:rPr lang="nb-NO" sz="1200" dirty="0">
                <a:solidFill>
                  <a:schemeClr val="bg1"/>
                </a:solidFill>
              </a:rPr>
              <a:t>2,5-4 cm</a:t>
            </a:r>
          </a:p>
        </p:txBody>
      </p:sp>
      <p:sp>
        <p:nvSpPr>
          <p:cNvPr id="17" name="TekstSylinder 16"/>
          <p:cNvSpPr txBox="1"/>
          <p:nvPr/>
        </p:nvSpPr>
        <p:spPr>
          <a:xfrm>
            <a:off x="3719552" y="2862148"/>
            <a:ext cx="369332" cy="1738070"/>
          </a:xfrm>
          <a:prstGeom prst="rect">
            <a:avLst/>
          </a:prstGeom>
          <a:noFill/>
        </p:spPr>
        <p:txBody>
          <a:bodyPr vert="vert270" wrap="square" rtlCol="0">
            <a:spAutoFit/>
          </a:bodyPr>
          <a:lstStyle/>
          <a:p>
            <a:pPr algn="ctr"/>
            <a:r>
              <a:rPr lang="nb-NO" sz="1200" dirty="0"/>
              <a:t>Skrittlendte 30-50 cm</a:t>
            </a:r>
          </a:p>
        </p:txBody>
      </p:sp>
      <p:cxnSp>
        <p:nvCxnSpPr>
          <p:cNvPr id="19" name="Rett linje 18"/>
          <p:cNvCxnSpPr/>
          <p:nvPr/>
        </p:nvCxnSpPr>
        <p:spPr>
          <a:xfrm>
            <a:off x="2938883" y="2747492"/>
            <a:ext cx="518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2990850" y="4762500"/>
            <a:ext cx="6626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a:off x="3543300" y="2747492"/>
            <a:ext cx="0" cy="196738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nvSpPr>
        <p:spPr>
          <a:xfrm>
            <a:off x="8270386" y="2765186"/>
            <a:ext cx="369332" cy="1738070"/>
          </a:xfrm>
          <a:prstGeom prst="rect">
            <a:avLst/>
          </a:prstGeom>
          <a:noFill/>
        </p:spPr>
        <p:txBody>
          <a:bodyPr vert="vert270" wrap="square" rtlCol="0">
            <a:spAutoFit/>
          </a:bodyPr>
          <a:lstStyle>
            <a:defPPr>
              <a:defRPr lang="en-US"/>
            </a:defPPr>
            <a:lvl1pPr>
              <a:defRPr sz="1200"/>
            </a:lvl1pPr>
          </a:lstStyle>
          <a:p>
            <a:pPr algn="ctr"/>
            <a:r>
              <a:rPr lang="nb-NO" dirty="0"/>
              <a:t>7 – 9 cm</a:t>
            </a:r>
          </a:p>
        </p:txBody>
      </p:sp>
      <p:cxnSp>
        <p:nvCxnSpPr>
          <p:cNvPr id="7" name="Rett linje 6"/>
          <p:cNvCxnSpPr/>
          <p:nvPr/>
        </p:nvCxnSpPr>
        <p:spPr>
          <a:xfrm>
            <a:off x="9712244" y="4600218"/>
            <a:ext cx="14178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9842090" y="6086168"/>
            <a:ext cx="1288026" cy="9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a:off x="11021961" y="4625169"/>
            <a:ext cx="9833" cy="142167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a:off x="6579434" y="2972308"/>
            <a:ext cx="15571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6809198" y="4483592"/>
            <a:ext cx="12781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lassholder for innhold 4"/>
          <p:cNvSpPr>
            <a:spLocks noGrp="1"/>
          </p:cNvSpPr>
          <p:nvPr>
            <p:ph sz="half" idx="1"/>
          </p:nvPr>
        </p:nvSpPr>
        <p:spPr>
          <a:xfrm>
            <a:off x="1062659" y="1840204"/>
            <a:ext cx="5181600" cy="4351338"/>
          </a:xfrm>
        </p:spPr>
        <p:txBody>
          <a:bodyPr/>
          <a:lstStyle/>
          <a:p>
            <a:pPr marL="0" indent="0">
              <a:buNone/>
            </a:pPr>
            <a:r>
              <a:rPr lang="nb-NO" dirty="0"/>
              <a:t>Katt</a:t>
            </a:r>
          </a:p>
        </p:txBody>
      </p:sp>
    </p:spTree>
    <p:extLst>
      <p:ext uri="{BB962C8B-B14F-4D97-AF65-F5344CB8AC3E}">
        <p14:creationId xmlns:p14="http://schemas.microsoft.com/office/powerpoint/2010/main" val="9969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a:normAutofit/>
          </a:bodyPr>
          <a:lstStyle/>
          <a:p>
            <a:pPr algn="ctr"/>
            <a:r>
              <a:rPr lang="nb-NO" sz="7200" dirty="0"/>
              <a:t>Hvem er dette sine spor?</a:t>
            </a:r>
          </a:p>
        </p:txBody>
      </p:sp>
      <p:pic>
        <p:nvPicPr>
          <p:cNvPr id="5" name="Plassholder for innhold 4"/>
          <p:cNvPicPr>
            <a:picLocks noGrp="1" noChangeAspect="1"/>
          </p:cNvPicPr>
          <p:nvPr>
            <p:ph sz="half" idx="1"/>
          </p:nvPr>
        </p:nvPicPr>
        <p:blipFill rotWithShape="1">
          <a:blip r:embed="rId3"/>
          <a:srcRect b="13680"/>
          <a:stretch/>
        </p:blipFill>
        <p:spPr>
          <a:xfrm>
            <a:off x="3170041" y="1825625"/>
            <a:ext cx="5851918" cy="2060575"/>
          </a:xfrm>
          <a:prstGeom prst="rect">
            <a:avLst/>
          </a:prstGeom>
        </p:spPr>
      </p:pic>
      <p:sp>
        <p:nvSpPr>
          <p:cNvPr id="4" name="Plassholder for innhold 3"/>
          <p:cNvSpPr>
            <a:spLocks noGrp="1"/>
          </p:cNvSpPr>
          <p:nvPr>
            <p:ph sz="half" idx="2"/>
          </p:nvPr>
        </p:nvSpPr>
        <p:spPr>
          <a:xfrm>
            <a:off x="3170041" y="3886200"/>
            <a:ext cx="5851918" cy="984477"/>
          </a:xfrm>
          <a:solidFill>
            <a:schemeClr val="tx1"/>
          </a:solidFill>
        </p:spPr>
        <p:txBody>
          <a:bodyPr/>
          <a:lstStyle/>
          <a:p>
            <a:pPr marL="0" indent="0">
              <a:buNone/>
            </a:pPr>
            <a:r>
              <a:rPr lang="nb-NO" dirty="0">
                <a:solidFill>
                  <a:schemeClr val="bg1"/>
                </a:solidFill>
              </a:rPr>
              <a:t>Grevling	       Rev               Katt</a:t>
            </a:r>
          </a:p>
        </p:txBody>
      </p:sp>
    </p:spTree>
    <p:extLst>
      <p:ext uri="{BB962C8B-B14F-4D97-AF65-F5344CB8AC3E}">
        <p14:creationId xmlns:p14="http://schemas.microsoft.com/office/powerpoint/2010/main" val="25586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
            <a:ext cx="12192000" cy="1690688"/>
          </a:xfrm>
        </p:spPr>
        <p:txBody>
          <a:bodyPr vert="horz" lIns="91440" tIns="45720" rIns="91440" bIns="45720" rtlCol="0" anchor="ctr">
            <a:normAutofit/>
          </a:bodyPr>
          <a:lstStyle/>
          <a:p>
            <a:pPr algn="ctr"/>
            <a:r>
              <a:rPr lang="nb-NO" sz="7200" dirty="0"/>
              <a:t>Sålegjenger</a:t>
            </a:r>
          </a:p>
        </p:txBody>
      </p:sp>
      <p:pic>
        <p:nvPicPr>
          <p:cNvPr id="5" name="Picture 3"/>
          <p:cNvPicPr>
            <a:picLocks noGrp="1" noChangeAspect="1" noChangeArrowheads="1"/>
          </p:cNvPicPr>
          <p:nvPr>
            <p:ph sz="half" idx="1"/>
          </p:nvPr>
        </p:nvPicPr>
        <p:blipFill rotWithShape="1">
          <a:blip r:embed="rId4" cstate="print"/>
          <a:srcRect r="9773"/>
          <a:stretch/>
        </p:blipFill>
        <p:spPr bwMode="auto">
          <a:xfrm>
            <a:off x="535886" y="1984305"/>
            <a:ext cx="4675211" cy="2854105"/>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5" cstate="print"/>
          <a:srcRect/>
          <a:stretch>
            <a:fillRect/>
          </a:stretch>
        </p:blipFill>
        <p:spPr bwMode="auto">
          <a:xfrm>
            <a:off x="7503950" y="1915479"/>
            <a:ext cx="2720790" cy="2371384"/>
          </a:xfrm>
          <a:prstGeom prst="rect">
            <a:avLst/>
          </a:prstGeom>
          <a:noFill/>
          <a:ln w="9525">
            <a:noFill/>
            <a:miter lim="800000"/>
            <a:headEnd/>
            <a:tailEnd/>
          </a:ln>
        </p:spPr>
      </p:pic>
      <p:graphicFrame>
        <p:nvGraphicFramePr>
          <p:cNvPr id="7" name="Object 1"/>
          <p:cNvGraphicFramePr>
            <a:graphicFrameLocks noChangeAspect="1"/>
          </p:cNvGraphicFramePr>
          <p:nvPr>
            <p:extLst>
              <p:ext uri="{D42A27DB-BD31-4B8C-83A1-F6EECF244321}">
                <p14:modId xmlns:p14="http://schemas.microsoft.com/office/powerpoint/2010/main" val="2655885569"/>
              </p:ext>
            </p:extLst>
          </p:nvPr>
        </p:nvGraphicFramePr>
        <p:xfrm>
          <a:off x="7480047" y="4355688"/>
          <a:ext cx="2744693" cy="2349909"/>
        </p:xfrm>
        <a:graphic>
          <a:graphicData uri="http://schemas.openxmlformats.org/presentationml/2006/ole">
            <mc:AlternateContent xmlns:mc="http://schemas.openxmlformats.org/markup-compatibility/2006">
              <mc:Choice xmlns:v="urn:schemas-microsoft-com:vml" Requires="v">
                <p:oleObj spid="_x0000_s3103" name="Picture" r:id="rId6" imgW="2781300" imgH="2382012" progId="Word.Picture.8">
                  <p:embed/>
                </p:oleObj>
              </mc:Choice>
              <mc:Fallback>
                <p:oleObj name="Picture" r:id="rId6" imgW="2781300" imgH="238201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0047" y="4355688"/>
                        <a:ext cx="2744693" cy="2349909"/>
                      </a:xfrm>
                      <a:prstGeom prst="rect">
                        <a:avLst/>
                      </a:prstGeom>
                      <a:noFill/>
                      <a:extLst/>
                    </p:spPr>
                  </p:pic>
                </p:oleObj>
              </mc:Fallback>
            </mc:AlternateContent>
          </a:graphicData>
        </a:graphic>
      </p:graphicFrame>
      <p:cxnSp>
        <p:nvCxnSpPr>
          <p:cNvPr id="4" name="Rett linje 3"/>
          <p:cNvCxnSpPr/>
          <p:nvPr/>
        </p:nvCxnSpPr>
        <p:spPr>
          <a:xfrm>
            <a:off x="3637935" y="3490452"/>
            <a:ext cx="9833" cy="5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H="1">
            <a:off x="5043948" y="3283974"/>
            <a:ext cx="9833" cy="776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3755923" y="4070555"/>
            <a:ext cx="113070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a:off x="1347019" y="2389239"/>
            <a:ext cx="1356852" cy="9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a:off x="1130710" y="4709651"/>
            <a:ext cx="1543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5358581" y="2595716"/>
            <a:ext cx="1525936" cy="1600471"/>
          </a:xfrm>
          <a:prstGeom prst="rect">
            <a:avLst/>
          </a:prstGeom>
        </p:spPr>
        <p:txBody>
          <a:bodyPr wrap="square">
            <a:spAutoFit/>
          </a:bodyPr>
          <a:lstStyle/>
          <a:p>
            <a:r>
              <a:rPr lang="nb-NO" sz="9600" dirty="0">
                <a:sym typeface="Wingdings" panose="05000000000000000000" pitchFamily="2" charset="2"/>
              </a:rPr>
              <a:t></a:t>
            </a:r>
            <a:endParaRPr lang="nb-NO" sz="9600" dirty="0"/>
          </a:p>
        </p:txBody>
      </p:sp>
      <p:cxnSp>
        <p:nvCxnSpPr>
          <p:cNvPr id="18" name="Rett linje 17"/>
          <p:cNvCxnSpPr/>
          <p:nvPr/>
        </p:nvCxnSpPr>
        <p:spPr>
          <a:xfrm>
            <a:off x="5673213" y="3411357"/>
            <a:ext cx="0" cy="560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flipH="1">
            <a:off x="6154994" y="3386776"/>
            <a:ext cx="19664" cy="585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a:off x="5758543" y="3386776"/>
            <a:ext cx="304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tt linje 24"/>
          <p:cNvCxnSpPr/>
          <p:nvPr/>
        </p:nvCxnSpPr>
        <p:spPr>
          <a:xfrm>
            <a:off x="8357419" y="2399071"/>
            <a:ext cx="1474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a:off x="8445910" y="4031227"/>
            <a:ext cx="16124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tt linje 27"/>
          <p:cNvCxnSpPr/>
          <p:nvPr/>
        </p:nvCxnSpPr>
        <p:spPr>
          <a:xfrm>
            <a:off x="8185354" y="4606414"/>
            <a:ext cx="16124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7929717" y="6248402"/>
            <a:ext cx="1902541" cy="49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535886" y="1515003"/>
            <a:ext cx="2264229" cy="480131"/>
          </a:xfrm>
          <a:prstGeom prst="rect">
            <a:avLst/>
          </a:prstGeom>
          <a:noFill/>
        </p:spPr>
        <p:txBody>
          <a:bodyPr wrap="square" rtlCol="0">
            <a:spAutoFit/>
          </a:bodyPr>
          <a:lstStyle/>
          <a:p>
            <a:pPr defTabSz="914400">
              <a:lnSpc>
                <a:spcPct val="90000"/>
              </a:lnSpc>
              <a:spcBef>
                <a:spcPts val="1000"/>
              </a:spcBef>
            </a:pPr>
            <a:r>
              <a:rPr lang="nb-NO" sz="2800" dirty="0"/>
              <a:t>Bjørn</a:t>
            </a:r>
          </a:p>
        </p:txBody>
      </p:sp>
      <p:sp>
        <p:nvSpPr>
          <p:cNvPr id="8" name="TekstSylinder 7"/>
          <p:cNvSpPr txBox="1"/>
          <p:nvPr/>
        </p:nvSpPr>
        <p:spPr>
          <a:xfrm>
            <a:off x="7455310" y="1475972"/>
            <a:ext cx="990600" cy="480131"/>
          </a:xfrm>
          <a:prstGeom prst="rect">
            <a:avLst/>
          </a:prstGeom>
          <a:noFill/>
        </p:spPr>
        <p:txBody>
          <a:bodyPr wrap="square" rtlCol="0">
            <a:spAutoFit/>
          </a:bodyPr>
          <a:lstStyle/>
          <a:p>
            <a:pPr defTabSz="914400">
              <a:lnSpc>
                <a:spcPct val="90000"/>
              </a:lnSpc>
              <a:spcBef>
                <a:spcPts val="1000"/>
              </a:spcBef>
            </a:pPr>
            <a:r>
              <a:rPr lang="nb-NO" sz="2800" dirty="0"/>
              <a:t>Jerv</a:t>
            </a:r>
          </a:p>
        </p:txBody>
      </p:sp>
    </p:spTree>
    <p:extLst>
      <p:ext uri="{BB962C8B-B14F-4D97-AF65-F5344CB8AC3E}">
        <p14:creationId xmlns:p14="http://schemas.microsoft.com/office/powerpoint/2010/main" val="1603130873"/>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916</TotalTime>
  <Words>2106</Words>
  <Application>Microsoft Office PowerPoint</Application>
  <PresentationFormat>Widescreen</PresentationFormat>
  <Paragraphs>239</Paragraphs>
  <Slides>20</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Office Theme</vt:lpstr>
      <vt:lpstr>Picture</vt:lpstr>
      <vt:lpstr>Spor og sportegn</vt:lpstr>
      <vt:lpstr>Hvordan måler vi spor? </vt:lpstr>
      <vt:lpstr>Slik måler vi skrittlengde</vt:lpstr>
      <vt:lpstr>Klauvdyr</vt:lpstr>
      <vt:lpstr>Hundedyr</vt:lpstr>
      <vt:lpstr>Hundedyr – hvem er hvor?</vt:lpstr>
      <vt:lpstr>Kattedyr</vt:lpstr>
      <vt:lpstr>Hvem er dette sine spor?</vt:lpstr>
      <vt:lpstr>Sålegjenger</vt:lpstr>
      <vt:lpstr>Ikke alle sålegjengere er store…</vt:lpstr>
      <vt:lpstr>Mårdyr</vt:lpstr>
      <vt:lpstr>Gnagere</vt:lpstr>
      <vt:lpstr>Flere gnagere</vt:lpstr>
      <vt:lpstr>Sporløyper</vt:lpstr>
      <vt:lpstr>PowerPoint Presentation</vt:lpstr>
      <vt:lpstr>       Sporløype til bjørn             Sporløyper til jerv </vt:lpstr>
      <vt:lpstr>Se etter andre sportegn </vt:lpstr>
      <vt:lpstr>PowerPoint Presentation</vt:lpstr>
      <vt:lpstr>PowerPoint Presentation</vt:lpstr>
      <vt:lpstr>PowerPoint Presentation</vt:lpstr>
    </vt:vector>
  </TitlesOfParts>
  <Company>Miljødirektoratet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og sportegn</dc:title>
  <dc:creator>Heidi Ydse</dc:creator>
  <cp:lastModifiedBy>Næss, Camilla</cp:lastModifiedBy>
  <cp:revision>60</cp:revision>
  <dcterms:created xsi:type="dcterms:W3CDTF">2016-06-15T11:36:31Z</dcterms:created>
  <dcterms:modified xsi:type="dcterms:W3CDTF">2017-05-31T20:56:18Z</dcterms:modified>
</cp:coreProperties>
</file>