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1" r:id="rId3"/>
    <p:sldId id="264" r:id="rId4"/>
    <p:sldId id="273" r:id="rId5"/>
    <p:sldId id="258" r:id="rId6"/>
    <p:sldId id="274" r:id="rId7"/>
    <p:sldId id="276" r:id="rId8"/>
    <p:sldId id="277" r:id="rId9"/>
    <p:sldId id="267" r:id="rId10"/>
    <p:sldId id="269" r:id="rId11"/>
    <p:sldId id="270" r:id="rId12"/>
    <p:sldId id="272" r:id="rId13"/>
    <p:sldId id="278"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770" autoAdjust="0"/>
  </p:normalViewPr>
  <p:slideViewPr>
    <p:cSldViewPr snapToGrid="0">
      <p:cViewPr varScale="1">
        <p:scale>
          <a:sx n="77" d="100"/>
          <a:sy n="77" d="100"/>
        </p:scale>
        <p:origin x="258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6/2/2017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6/2/2017</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rtsdatabanken.no/Pages/187777"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rtsdatabanken.no/Pages/13346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Teksten til denne presentasjonen om fjellrevens biologi</a:t>
            </a:r>
            <a:r>
              <a:rPr lang="nb-NO" baseline="0" dirty="0" smtClean="0"/>
              <a:t> er hentet fra </a:t>
            </a:r>
          </a:p>
          <a:p>
            <a:r>
              <a:rPr lang="nb-NO" dirty="0" smtClean="0"/>
              <a:t>http://www.artsdatabanken.no/Pages/180944</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smtClean="0">
                <a:effectLst/>
              </a:rPr>
              <a:t>Opphav </a:t>
            </a:r>
            <a:r>
              <a:rPr lang="nn-NO" dirty="0" smtClean="0">
                <a:effectLst/>
                <a:hlinkClick r:id="rId3"/>
              </a:rPr>
              <a:t>Nina E. Eide </a:t>
            </a:r>
            <a:r>
              <a:rPr lang="nn-NO" dirty="0" smtClean="0">
                <a:effectLst/>
              </a:rPr>
              <a:t>Utgiver </a:t>
            </a:r>
            <a:r>
              <a:rPr lang="nn-NO" dirty="0" smtClean="0">
                <a:effectLst/>
                <a:hlinkClick r:id="rId4"/>
              </a:rPr>
              <a:t>Norsk institutt for naturforskning </a:t>
            </a:r>
            <a:endParaRPr lang="nn-NO" dirty="0" smtClean="0">
              <a:effectLst/>
            </a:endParaRPr>
          </a:p>
          <a:p>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1</a:t>
            </a:fld>
            <a:endParaRPr lang="nb-NO"/>
          </a:p>
        </p:txBody>
      </p:sp>
    </p:spTree>
    <p:extLst>
      <p:ext uri="{BB962C8B-B14F-4D97-AF65-F5344CB8AC3E}">
        <p14:creationId xmlns:p14="http://schemas.microsoft.com/office/powerpoint/2010/main" val="324217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effectLst/>
              </a:rPr>
              <a:t>Lemen og andre smågnagere er en helt sentral matkilde for fjellreven i fjelltraktene i Skandinavia. Hvor mange kull og kullstørrelse og overlevelse er derfor tett koblet til smågnagersyklusene. Mange andre rovdyr i fjellet spiser også lemen og mus, og konkurransen mellom disse rovdyrene er stor.</a:t>
            </a:r>
          </a:p>
          <a:p>
            <a:endParaRPr lang="nb-NO" dirty="0" smtClean="0">
              <a:effectLst/>
            </a:endParaRPr>
          </a:p>
          <a:p>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10</a:t>
            </a:fld>
            <a:endParaRPr lang="nb-NO"/>
          </a:p>
        </p:txBody>
      </p:sp>
    </p:spTree>
    <p:extLst>
      <p:ext uri="{BB962C8B-B14F-4D97-AF65-F5344CB8AC3E}">
        <p14:creationId xmlns:p14="http://schemas.microsoft.com/office/powerpoint/2010/main" val="1890875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effectLst/>
              </a:rPr>
              <a:t>Toppår i smågnagerbestandene gir en formidabel økning i mattilgangen, noe fjellrevbestanden svarer på med å få mange og store kull, vanligvis med 6-12 valper i kullet. Rekorden er 16. </a:t>
            </a:r>
          </a:p>
          <a:p>
            <a:endParaRPr lang="nb-NO" dirty="0" smtClean="0">
              <a:effectLst/>
            </a:endParaRPr>
          </a:p>
          <a:p>
            <a:r>
              <a:rPr lang="nb-NO" dirty="0" smtClean="0">
                <a:effectLst/>
              </a:rPr>
              <a:t>I år med lite smågnagere fødes få eller ingen fjellrevvalper.</a:t>
            </a:r>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11</a:t>
            </a:fld>
            <a:endParaRPr lang="nb-NO"/>
          </a:p>
        </p:txBody>
      </p:sp>
    </p:spTree>
    <p:extLst>
      <p:ext uri="{BB962C8B-B14F-4D97-AF65-F5344CB8AC3E}">
        <p14:creationId xmlns:p14="http://schemas.microsoft.com/office/powerpoint/2010/main" val="417288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effectLst/>
              </a:rPr>
              <a:t>Allerede ved 10-12 ukers alder begynner de å ta lange turer bort fra hiet. Valpene forlater vanligvis hiet på høsten for å lete etter make og etablere sitt eget hi og hjemmeområde.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effectLst/>
              </a:rPr>
              <a:t>Dødeligheten blant fjellrevvalper kan være svært høy, opptil 80 prosent det første leveåret hvis lemenbestanden krasjer.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effectLst/>
              </a:rPr>
              <a:t>Gjennomsnittlig levealder er ca. 5-8 år, men noen blir eldre, opptil 10-12 år. </a:t>
            </a:r>
            <a:endParaRPr lang="nb-NO" dirty="0" smtClean="0"/>
          </a:p>
          <a:p>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12</a:t>
            </a:fld>
            <a:endParaRPr lang="nb-NO"/>
          </a:p>
        </p:txBody>
      </p:sp>
    </p:spTree>
    <p:extLst>
      <p:ext uri="{BB962C8B-B14F-4D97-AF65-F5344CB8AC3E}">
        <p14:creationId xmlns:p14="http://schemas.microsoft.com/office/powerpoint/2010/main" val="32981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effectLst/>
              </a:rPr>
              <a:t>Den viktigste konkurrenten er rødreven, som både konkurrerer om mat og hi. Den er nesten dobbelt så stor som fjellreven, og kan både jage og ta livet av fjellrev. Fjellreven er dessuten et mulig bytte for større rovdyr som </a:t>
            </a:r>
            <a:r>
              <a:rPr lang="nb-NO" dirty="0" err="1" smtClean="0">
                <a:effectLst/>
              </a:rPr>
              <a:t>jerv</a:t>
            </a:r>
            <a:r>
              <a:rPr lang="nb-NO" dirty="0" smtClean="0">
                <a:effectLst/>
              </a:rPr>
              <a:t> og kongeørn.</a:t>
            </a:r>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13</a:t>
            </a:fld>
            <a:endParaRPr lang="nb-NO"/>
          </a:p>
        </p:txBody>
      </p:sp>
    </p:spTree>
    <p:extLst>
      <p:ext uri="{BB962C8B-B14F-4D97-AF65-F5344CB8AC3E}">
        <p14:creationId xmlns:p14="http://schemas.microsoft.com/office/powerpoint/2010/main" val="406565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effectLst/>
              </a:rPr>
              <a:t>Fjellreven er liten og kompakt, med korte bein og små avrundede ører. Vekten på et voksent individ varierer fra 2,5 - 5,0 kg. Hannen er vanligvis noe større enn tispa. Vekten varierer også gjennom året, ved at den lagrer betydelige fettreserver på kroppen om høsten, som den tærer på gjennom vinteren.</a:t>
            </a:r>
            <a:endParaRPr lang="nb-NO" dirty="0" smtClean="0"/>
          </a:p>
          <a:p>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2</a:t>
            </a:fld>
            <a:endParaRPr lang="nb-NO"/>
          </a:p>
        </p:txBody>
      </p:sp>
    </p:spTree>
    <p:extLst>
      <p:ext uri="{BB962C8B-B14F-4D97-AF65-F5344CB8AC3E}">
        <p14:creationId xmlns:p14="http://schemas.microsoft.com/office/powerpoint/2010/main" val="278042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effectLst/>
              </a:rPr>
              <a:t>Det finnes to fargevarianter av fjellrev, en hvit og en blå. Om sommeren skifter revene pels, og med det også farge. Den hvite fjellreven blir da brun, med gulhvite partier på undersiden av kroppen. Den blå fjellreven har en ensfarget brun sommerdrakt. Av</a:t>
            </a:r>
            <a:r>
              <a:rPr lang="nb-NO" baseline="0" dirty="0" smtClean="0">
                <a:effectLst/>
              </a:rPr>
              <a:t> og til kan fjellreven også dukke opp i </a:t>
            </a:r>
            <a:r>
              <a:rPr lang="nb-NO" baseline="0" dirty="0" err="1" smtClean="0">
                <a:effectLst/>
              </a:rPr>
              <a:t>sandfarge</a:t>
            </a:r>
            <a:r>
              <a:rPr lang="nb-NO" baseline="0" dirty="0" smtClean="0">
                <a:effectLst/>
              </a:rPr>
              <a:t> (som er en mutant).</a:t>
            </a:r>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3</a:t>
            </a:fld>
            <a:endParaRPr lang="nb-NO"/>
          </a:p>
        </p:txBody>
      </p:sp>
    </p:spTree>
    <p:extLst>
      <p:ext uri="{BB962C8B-B14F-4D97-AF65-F5344CB8AC3E}">
        <p14:creationId xmlns:p14="http://schemas.microsoft.com/office/powerpoint/2010/main" val="97901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effectLst/>
              </a:rPr>
              <a:t>Fjellreven er godt tilpasset å overleve i områder med lave temperaturer og ustabil mattilgang. Vinterpelsen har svært god isolasjonsevne, og i beina ligger blodårene tett inntil hverandre, slik at det varme blodet som strømmer ut i beina varmer opp det kalde blodet som strømmer tilbake. Dette gjør at den taper lite energi til omgivelsene, og den tåler fint temperaturer ned mot minus 40</a:t>
            </a:r>
            <a:r>
              <a:rPr lang="nb-NO" baseline="30000" dirty="0" smtClean="0">
                <a:effectLst/>
              </a:rPr>
              <a:t>o </a:t>
            </a:r>
            <a:r>
              <a:rPr lang="nb-NO" dirty="0" smtClean="0">
                <a:effectLst/>
              </a:rPr>
              <a:t>C uten å måtte bruke ekstra energi for å holde varmen. Blir det enda kaldere kan den la seg snø ned eller grave seg inn i ei snøfonn. </a:t>
            </a:r>
          </a:p>
          <a:p>
            <a:endParaRPr lang="nb-NO" dirty="0" smtClean="0">
              <a:effectLst/>
            </a:endParaRPr>
          </a:p>
          <a:p>
            <a:r>
              <a:rPr lang="nb-NO" dirty="0" smtClean="0">
                <a:effectLst/>
              </a:rPr>
              <a:t>Fjellreven er også tilpasset å sulte i lange perioder, og en fjellrev i godt hold kan klare seg uten mat i flere uker. I tillegg til at den lagrer fettreserver på kroppen, hamstrer den når det er god tilgang på byttedyr, som de graver ned til senere bruk.</a:t>
            </a:r>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4</a:t>
            </a:fld>
            <a:endParaRPr lang="nb-NO"/>
          </a:p>
        </p:txBody>
      </p:sp>
    </p:spTree>
    <p:extLst>
      <p:ext uri="{BB962C8B-B14F-4D97-AF65-F5344CB8AC3E}">
        <p14:creationId xmlns:p14="http://schemas.microsoft.com/office/powerpoint/2010/main" val="43102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effectLst/>
              </a:rPr>
              <a:t>Studier av fjellrevens diett i Skandinavia viser at lemen er viktigst. I tillegg spiser den både hare, frosk, rype, diverse småfugler og matavfall fra mennesker. Om vinteren kan rester fra reinkadavre være en viktig </a:t>
            </a:r>
            <a:r>
              <a:rPr lang="nb-NO" dirty="0" err="1" smtClean="0">
                <a:effectLst/>
              </a:rPr>
              <a:t>matkilde.Fjellreven</a:t>
            </a:r>
            <a:r>
              <a:rPr lang="nb-NO" dirty="0" smtClean="0">
                <a:effectLst/>
              </a:rPr>
              <a:t> er en generalist og livnærer seg av mange ulike byttedyr, men i fjellet i Norge domineres dietten av smågnagere (mus og</a:t>
            </a:r>
            <a:r>
              <a:rPr lang="nb-NO" baseline="0" dirty="0" smtClean="0">
                <a:effectLst/>
              </a:rPr>
              <a:t> lemen)</a:t>
            </a:r>
            <a:r>
              <a:rPr lang="nb-NO" dirty="0" smtClean="0">
                <a:effectLst/>
              </a:rPr>
              <a:t> når disse er tilgjengelig. Derfor blir den av mange kalt en sekvensiell spesialist. Forekomsten av smågnagerne har, som beskrevet lenger</a:t>
            </a:r>
            <a:r>
              <a:rPr lang="nb-NO" baseline="0" dirty="0" smtClean="0">
                <a:effectLst/>
              </a:rPr>
              <a:t> ned</a:t>
            </a:r>
            <a:r>
              <a:rPr lang="nb-NO" dirty="0" smtClean="0">
                <a:effectLst/>
              </a:rPr>
              <a:t>, enorm innvirkning på reproduksjonen hos fjellrev. </a:t>
            </a:r>
          </a:p>
          <a:p>
            <a:endParaRPr lang="nb-NO" dirty="0" smtClean="0">
              <a:effectLst/>
            </a:endParaRPr>
          </a:p>
          <a:p>
            <a:r>
              <a:rPr lang="nb-NO" dirty="0" smtClean="0">
                <a:effectLst/>
              </a:rPr>
              <a:t>Fjellreven kan deles inn i to økotyper, som beskriver hvilket </a:t>
            </a:r>
            <a:r>
              <a:rPr lang="nb-NO" dirty="0" err="1" smtClean="0">
                <a:effectLst/>
              </a:rPr>
              <a:t>hovedøkosystem</a:t>
            </a:r>
            <a:r>
              <a:rPr lang="nb-NO" dirty="0" smtClean="0">
                <a:effectLst/>
              </a:rPr>
              <a:t> den lever i og av. </a:t>
            </a:r>
            <a:r>
              <a:rPr lang="nb-NO" i="1" dirty="0" smtClean="0">
                <a:effectLst/>
              </a:rPr>
              <a:t>Lemenøkotypen</a:t>
            </a:r>
            <a:r>
              <a:rPr lang="nb-NO" dirty="0" smtClean="0">
                <a:effectLst/>
              </a:rPr>
              <a:t>, som er den vanligste, lever i høgfjellet og i de store tundraområdene i nord. </a:t>
            </a:r>
            <a:r>
              <a:rPr lang="nb-NO" i="1" dirty="0" smtClean="0">
                <a:effectLst/>
              </a:rPr>
              <a:t>Kystøkotypen</a:t>
            </a:r>
            <a:r>
              <a:rPr lang="nb-NO" dirty="0" smtClean="0">
                <a:effectLst/>
              </a:rPr>
              <a:t> lever i de rike kystområdene på Island, Svalbard og i Vest-Grønland, der de har en stabil mattilgang. </a:t>
            </a:r>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5</a:t>
            </a:fld>
            <a:endParaRPr lang="nb-NO"/>
          </a:p>
        </p:txBody>
      </p:sp>
    </p:spTree>
    <p:extLst>
      <p:ext uri="{BB962C8B-B14F-4D97-AF65-F5344CB8AC3E}">
        <p14:creationId xmlns:p14="http://schemas.microsoft.com/office/powerpoint/2010/main" val="286206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effectLst/>
              </a:rPr>
              <a:t>Fjellrever lever i par og deler på arbeidet med å oppfostre valpene og forsvare territoriet. Fjellrevtispene kan bli kjønnsmodne allerede første leveår, men om de får valper som ettåringer er avhengig av tilgangen på mat og tettheten på bestanden. Parringen foregår i mars-april, og valpene fødes etter 55 dager, i mai-juni.</a:t>
            </a:r>
          </a:p>
          <a:p>
            <a:endParaRPr lang="nb-NO" dirty="0" smtClean="0">
              <a:effectLst/>
            </a:endParaRPr>
          </a:p>
          <a:p>
            <a:r>
              <a:rPr lang="nb-NO" dirty="0" smtClean="0">
                <a:effectLst/>
              </a:rPr>
              <a:t>Størrelsen på fjellrevens leveområder varierer med tilgangen på mat. I kystområder der mattilgangen er stabil, som i fuglefjell, forsvarer fjellreven et lite territorium og de overlapper ofte relativt mye med naborevirene. I høyfjellet har fjellreven langt større leveområder som i mindre grad overlapper med andre fjellrever. Av</a:t>
            </a:r>
            <a:r>
              <a:rPr lang="nb-NO" baseline="0" dirty="0" smtClean="0">
                <a:effectLst/>
              </a:rPr>
              <a:t> og til danner fjellreven større sosiale grupper, som består av valper fra tidligere kull. Det hender også at de får flere kull i samme hi. </a:t>
            </a:r>
            <a:endParaRPr lang="nb-NO" dirty="0" smtClean="0">
              <a:effectLst/>
            </a:endParaRPr>
          </a:p>
          <a:p>
            <a:endParaRPr lang="nb-NO" dirty="0" smtClean="0">
              <a:effectLst/>
            </a:endParaRPr>
          </a:p>
          <a:p>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6</a:t>
            </a:fld>
            <a:endParaRPr lang="nb-NO"/>
          </a:p>
        </p:txBody>
      </p:sp>
    </p:spTree>
    <p:extLst>
      <p:ext uri="{BB962C8B-B14F-4D97-AF65-F5344CB8AC3E}">
        <p14:creationId xmlns:p14="http://schemas.microsoft.com/office/powerpoint/2010/main" val="197665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Fire fjellrev</a:t>
            </a:r>
            <a:r>
              <a:rPr lang="nb-NO" baseline="0" dirty="0" smtClean="0"/>
              <a:t> på hiet om vinteren. Her har trolig noen av valpene fra tidligere kull blitt igjen. </a:t>
            </a:r>
          </a:p>
          <a:p>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7</a:t>
            </a:fld>
            <a:endParaRPr lang="nb-NO"/>
          </a:p>
        </p:txBody>
      </p:sp>
    </p:spTree>
    <p:extLst>
      <p:ext uri="{BB962C8B-B14F-4D97-AF65-F5344CB8AC3E}">
        <p14:creationId xmlns:p14="http://schemas.microsoft.com/office/powerpoint/2010/main" val="28389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effectLst/>
              </a:rPr>
              <a:t>De fleste hiene vi kjenner til i høyfjellet er gravd ut i grus, sandrygger og </a:t>
            </a:r>
            <a:r>
              <a:rPr lang="nb-NO" dirty="0" err="1" smtClean="0">
                <a:effectLst/>
              </a:rPr>
              <a:t>løsmasser</a:t>
            </a:r>
            <a:r>
              <a:rPr lang="nb-NO" dirty="0" smtClean="0">
                <a:effectLst/>
              </a:rPr>
              <a:t>, fra 1-2 km overfor bjørkebeltet og oppover i høyfjellet. De samme hiene kan brukes år etter år. Hiene kan ha en kompleks struktur med opptil 100 innganger. På grunn av gjødsling fra skit, urin og matrester, får hiene en veldig frodig og grønn vegetasjon, og de ser ut som grønne oaser i fjellandskapet. </a:t>
            </a:r>
          </a:p>
          <a:p>
            <a:endParaRPr lang="nb-NO" dirty="0" smtClean="0">
              <a:effectLst/>
            </a:endParaRPr>
          </a:p>
          <a:p>
            <a:r>
              <a:rPr lang="nb-NO" dirty="0" smtClean="0">
                <a:effectLst/>
              </a:rPr>
              <a:t>Men av og til ser</a:t>
            </a:r>
            <a:r>
              <a:rPr lang="nb-NO" baseline="0" dirty="0" smtClean="0">
                <a:effectLst/>
              </a:rPr>
              <a:t> man også yngling av i større steinurer og blokkmark. Disse hiene er mye vanskeligere å finne. </a:t>
            </a:r>
            <a:endParaRPr lang="nb-NO" dirty="0" smtClean="0">
              <a:effectLst/>
            </a:endParaRPr>
          </a:p>
          <a:p>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8</a:t>
            </a:fld>
            <a:endParaRPr lang="nb-NO"/>
          </a:p>
        </p:txBody>
      </p:sp>
    </p:spTree>
    <p:extLst>
      <p:ext uri="{BB962C8B-B14F-4D97-AF65-F5344CB8AC3E}">
        <p14:creationId xmlns:p14="http://schemas.microsoft.com/office/powerpoint/2010/main" val="377577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effectLst/>
              </a:rPr>
              <a:t>Fjellreven yngler inne i hi, og et godt hi er trolig viktig for at valpene skal overleve. </a:t>
            </a:r>
          </a:p>
          <a:p>
            <a:endParaRPr lang="nb-NO" dirty="0" smtClean="0">
              <a:effectLst/>
            </a:endParaRPr>
          </a:p>
          <a:p>
            <a:r>
              <a:rPr lang="nb-NO" dirty="0" smtClean="0">
                <a:effectLst/>
              </a:rPr>
              <a:t>Når valpene fødes er de tynnpelsete og blinde. Først etter 3-4 uker begynner de å tumle utenfor hiet. Etter hvert som de vokser til blir motorikken bedre og ved 8-9 ukers alder har de fått de voksnes pelsfarge. </a:t>
            </a:r>
            <a:endParaRPr lang="nb-NO" dirty="0"/>
          </a:p>
        </p:txBody>
      </p:sp>
      <p:sp>
        <p:nvSpPr>
          <p:cNvPr id="4" name="Slide Number Placeholder 3"/>
          <p:cNvSpPr>
            <a:spLocks noGrp="1"/>
          </p:cNvSpPr>
          <p:nvPr>
            <p:ph type="sldNum" sz="quarter" idx="10"/>
          </p:nvPr>
        </p:nvSpPr>
        <p:spPr/>
        <p:txBody>
          <a:bodyPr/>
          <a:lstStyle/>
          <a:p>
            <a:fld id="{C8DC57A8-AE18-4654-B6AF-04B3577165BE}" type="slidenum">
              <a:rPr lang="nb-NO" smtClean="0"/>
              <a:t>9</a:t>
            </a:fld>
            <a:endParaRPr lang="nb-NO"/>
          </a:p>
        </p:txBody>
      </p:sp>
    </p:spTree>
    <p:extLst>
      <p:ext uri="{BB962C8B-B14F-4D97-AF65-F5344CB8AC3E}">
        <p14:creationId xmlns:p14="http://schemas.microsoft.com/office/powerpoint/2010/main" val="234361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6340" y="578498"/>
            <a:ext cx="7372327" cy="1483567"/>
          </a:xfrm>
        </p:spPr>
        <p:txBody>
          <a:bodyPr anchor="b">
            <a:normAutofit/>
          </a:bodyPr>
          <a:lstStyle>
            <a:lvl1pPr algn="l">
              <a:defRPr sz="5400"/>
            </a:lvl1pPr>
          </a:lstStyle>
          <a:p>
            <a:r>
              <a:rPr lang="en-US" smtClean="0"/>
              <a:t>Click to edit Master title style</a:t>
            </a:r>
            <a:endParaRPr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6" name="Content Placeholder 2"/>
          <p:cNvSpPr>
            <a:spLocks noGrp="1"/>
          </p:cNvSpPr>
          <p:nvPr>
            <p:ph idx="1"/>
          </p:nvPr>
        </p:nvSpPr>
        <p:spPr>
          <a:xfrm>
            <a:off x="798911" y="1752600"/>
            <a:ext cx="7543800" cy="4229100"/>
          </a:xfrm>
        </p:spPr>
        <p:txBody>
          <a:bodyPr/>
          <a:lstStyle>
            <a:lvl1pPr marL="0" indent="0">
              <a:buNone/>
              <a:defRPr/>
            </a:lvl1pPr>
          </a:lstStyle>
          <a:p>
            <a:pPr lvl="0"/>
            <a:r>
              <a:rPr lang="en-US" smtClean="0"/>
              <a:t>Edit Master text styles</a:t>
            </a: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10" y="304800"/>
            <a:ext cx="7543802" cy="12192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pic>
        <p:nvPicPr>
          <p:cNvPr id="5" name="Picture 2" descr="Fjellrev i sekken feil font"/>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700159" y="674650"/>
            <a:ext cx="1285103" cy="8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377" rtl="0" eaLnBrk="1" latinLnBrk="0" hangingPunct="1">
        <a:lnSpc>
          <a:spcPct val="90000"/>
        </a:lnSpc>
        <a:spcBef>
          <a:spcPct val="0"/>
        </a:spcBef>
        <a:buNone/>
        <a:defRPr sz="3600" b="1" kern="1200">
          <a:solidFill>
            <a:srgbClr val="425563"/>
          </a:solidFill>
          <a:latin typeface="+mj-lt"/>
          <a:ea typeface="+mj-ea"/>
          <a:cs typeface="+mj-cs"/>
        </a:defRPr>
      </a:lvl1pPr>
    </p:titleStyle>
    <p:bodyStyle>
      <a:lvl1pPr marL="347463" indent="-347463" algn="l" defTabSz="914377" rtl="0" eaLnBrk="1" latinLnBrk="0" hangingPunct="1">
        <a:lnSpc>
          <a:spcPct val="100000"/>
        </a:lnSpc>
        <a:spcBef>
          <a:spcPts val="1800"/>
        </a:spcBef>
        <a:buFont typeface="Arial" panose="020B0604020202020204" pitchFamily="34" charset="0"/>
        <a:buChar char="•"/>
        <a:defRPr sz="2400" kern="1200">
          <a:solidFill>
            <a:srgbClr val="425563"/>
          </a:solidFill>
          <a:latin typeface="+mn-lt"/>
          <a:ea typeface="+mn-ea"/>
          <a:cs typeface="+mn-cs"/>
        </a:defRPr>
      </a:lvl1pPr>
      <a:lvl2pPr marL="740645" indent="-283457" algn="l" defTabSz="914377" rtl="0" eaLnBrk="1" latinLnBrk="0" hangingPunct="1">
        <a:lnSpc>
          <a:spcPct val="100000"/>
        </a:lnSpc>
        <a:spcBef>
          <a:spcPts val="1200"/>
        </a:spcBef>
        <a:buFont typeface="Arial" panose="020B0604020202020204" pitchFamily="34" charset="0"/>
        <a:buChar char="•"/>
        <a:defRPr sz="2000" kern="1200">
          <a:solidFill>
            <a:srgbClr val="425563"/>
          </a:solidFill>
          <a:latin typeface="+mn-lt"/>
          <a:ea typeface="+mn-ea"/>
          <a:cs typeface="+mn-cs"/>
        </a:defRPr>
      </a:lvl2pPr>
      <a:lvl3pPr marL="1142971" indent="-228594" algn="l" defTabSz="914377" rtl="0" eaLnBrk="1" latinLnBrk="0" hangingPunct="1">
        <a:lnSpc>
          <a:spcPct val="100000"/>
        </a:lnSpc>
        <a:spcBef>
          <a:spcPts val="800"/>
        </a:spcBef>
        <a:buFont typeface="Arial" panose="020B0604020202020204" pitchFamily="34" charset="0"/>
        <a:buChar char="•"/>
        <a:defRPr sz="1800" kern="1200">
          <a:solidFill>
            <a:srgbClr val="425563"/>
          </a:solidFill>
          <a:latin typeface="+mn-lt"/>
          <a:ea typeface="+mn-ea"/>
          <a:cs typeface="+mn-cs"/>
        </a:defRPr>
      </a:lvl3pPr>
      <a:lvl4pPr marL="1600160" indent="-228594" algn="l" defTabSz="914377" rtl="0" eaLnBrk="1" latinLnBrk="0" hangingPunct="1">
        <a:lnSpc>
          <a:spcPct val="100000"/>
        </a:lnSpc>
        <a:spcBef>
          <a:spcPts val="600"/>
        </a:spcBef>
        <a:buFont typeface="Arial" panose="020B0604020202020204" pitchFamily="34" charset="0"/>
        <a:buChar char="•"/>
        <a:defRPr sz="1600" kern="1200">
          <a:solidFill>
            <a:srgbClr val="425563"/>
          </a:solidFill>
          <a:latin typeface="+mn-lt"/>
          <a:ea typeface="+mn-ea"/>
          <a:cs typeface="+mn-cs"/>
        </a:defRPr>
      </a:lvl4pPr>
      <a:lvl5pPr marL="2057349" indent="-228594" algn="l" defTabSz="914377" rtl="0" eaLnBrk="1" latinLnBrk="0" hangingPunct="1">
        <a:lnSpc>
          <a:spcPct val="100000"/>
        </a:lnSpc>
        <a:spcBef>
          <a:spcPts val="600"/>
        </a:spcBef>
        <a:buFont typeface="Arial" panose="020B0604020202020204" pitchFamily="34" charset="0"/>
        <a:buChar char="•"/>
        <a:defRPr sz="1600" kern="1200">
          <a:solidFill>
            <a:srgbClr val="425563"/>
          </a:solidFill>
          <a:latin typeface="+mn-lt"/>
          <a:ea typeface="+mn-ea"/>
          <a:cs typeface="+mn-cs"/>
        </a:defRPr>
      </a:lvl5pPr>
      <a:lvl6pPr marL="2514537" indent="-228594" algn="l" defTabSz="914377"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103" indent="-228594" algn="l" defTabSz="914377"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smtClean="0"/>
              <a:t>Fjellrevens biologi </a:t>
            </a:r>
            <a:endParaRPr lang="nb-NO" dirty="0"/>
          </a:p>
        </p:txBody>
      </p:sp>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077" y="2297137"/>
            <a:ext cx="6196165" cy="3605876"/>
          </a:xfrm>
          <a:prstGeom prst="rect">
            <a:avLst/>
          </a:prstGeom>
        </p:spPr>
      </p:pic>
      <p:sp>
        <p:nvSpPr>
          <p:cNvPr id="4" name="TextBox 3"/>
          <p:cNvSpPr txBox="1"/>
          <p:nvPr/>
        </p:nvSpPr>
        <p:spPr>
          <a:xfrm>
            <a:off x="4541864" y="5626014"/>
            <a:ext cx="2873479" cy="276999"/>
          </a:xfrm>
          <a:prstGeom prst="rect">
            <a:avLst/>
          </a:prstGeom>
          <a:noFill/>
        </p:spPr>
        <p:txBody>
          <a:bodyPr wrap="none" rtlCol="0">
            <a:spAutoFit/>
          </a:bodyPr>
          <a:lstStyle/>
          <a:p>
            <a:r>
              <a:rPr lang="nb-NO" sz="1200" dirty="0" smtClean="0">
                <a:solidFill>
                  <a:schemeClr val="bg1"/>
                </a:solidFill>
                <a:latin typeface="Calibri" panose="020F0502020204030204" pitchFamily="34" charset="0"/>
              </a:rPr>
              <a:t>Foto: John </a:t>
            </a:r>
            <a:r>
              <a:rPr lang="nb-NO" sz="1200" dirty="0" err="1" smtClean="0">
                <a:solidFill>
                  <a:schemeClr val="bg1"/>
                </a:solidFill>
                <a:latin typeface="Calibri" panose="020F0502020204030204" pitchFamily="34" charset="0"/>
              </a:rPr>
              <a:t>Lambela</a:t>
            </a:r>
            <a:r>
              <a:rPr lang="nb-NO" sz="1200" dirty="0" smtClean="0">
                <a:solidFill>
                  <a:schemeClr val="bg1"/>
                </a:solidFill>
                <a:latin typeface="Calibri" panose="020F0502020204030204" pitchFamily="34" charset="0"/>
              </a:rPr>
              <a:t>, Statskog Fjelltjenesten</a:t>
            </a:r>
            <a:endParaRPr lang="nb-NO"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68216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Hvis det er mye lemen</a:t>
            </a:r>
            <a:endParaRPr lang="nb-NO"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51"/>
          <a:stretch/>
        </p:blipFill>
        <p:spPr bwMode="auto">
          <a:xfrm>
            <a:off x="914399" y="1657566"/>
            <a:ext cx="6914367" cy="440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310" t="21127" r="9150" b="8151"/>
          <a:stretch/>
        </p:blipFill>
        <p:spPr bwMode="auto">
          <a:xfrm>
            <a:off x="5181600" y="4510127"/>
            <a:ext cx="3962400" cy="155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829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03" t="15000" r="45662" b="51346"/>
          <a:stretch/>
        </p:blipFill>
        <p:spPr bwMode="auto">
          <a:xfrm>
            <a:off x="798910" y="1710267"/>
            <a:ext cx="7343069" cy="419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b-NO" dirty="0" smtClean="0"/>
              <a:t>8-16 valper i kullet !</a:t>
            </a:r>
            <a:endParaRPr lang="nb-NO" dirty="0"/>
          </a:p>
        </p:txBody>
      </p:sp>
      <p:sp>
        <p:nvSpPr>
          <p:cNvPr id="7" name="Rectangle 6"/>
          <p:cNvSpPr/>
          <p:nvPr/>
        </p:nvSpPr>
        <p:spPr>
          <a:xfrm>
            <a:off x="4954403" y="5632734"/>
            <a:ext cx="3187576" cy="276999"/>
          </a:xfrm>
          <a:prstGeom prst="rect">
            <a:avLst/>
          </a:prstGeom>
        </p:spPr>
        <p:txBody>
          <a:bodyPr wrap="square">
            <a:spAutoFit/>
          </a:bodyPr>
          <a:lstStyle/>
          <a:p>
            <a:pPr algn="r">
              <a:spcAft>
                <a:spcPts val="0"/>
              </a:spcAft>
            </a:pPr>
            <a:r>
              <a:rPr lang="nb-NO" sz="1200" dirty="0">
                <a:solidFill>
                  <a:schemeClr val="bg1"/>
                </a:solidFill>
                <a:latin typeface="Calibri" panose="020F0502020204030204" pitchFamily="34" charset="0"/>
                <a:ea typeface="Times New Roman" panose="02020603050405020304" pitchFamily="18" charset="0"/>
                <a:cs typeface="Calibri" panose="020F0502020204030204" pitchFamily="34" charset="0"/>
              </a:rPr>
              <a:t>Foto</a:t>
            </a:r>
            <a:r>
              <a:rPr lang="nb-NO" sz="12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 NINA viltkamera </a:t>
            </a:r>
            <a:endParaRPr lang="nb-NO"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08661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7" name="Rectangle 6"/>
          <p:cNvSpPr/>
          <p:nvPr/>
        </p:nvSpPr>
        <p:spPr>
          <a:xfrm>
            <a:off x="4788024" y="6309320"/>
            <a:ext cx="4572000" cy="307777"/>
          </a:xfrm>
          <a:prstGeom prst="rect">
            <a:avLst/>
          </a:prstGeom>
        </p:spPr>
        <p:txBody>
          <a:bodyPr>
            <a:spAutoFit/>
          </a:bodyPr>
          <a:lstStyle/>
          <a:p>
            <a:pPr algn="ctr">
              <a:spcAft>
                <a:spcPts val="0"/>
              </a:spcAft>
            </a:pPr>
            <a:r>
              <a:rPr lang="nb-NO" sz="1400" dirty="0">
                <a:solidFill>
                  <a:schemeClr val="bg1"/>
                </a:solidFill>
                <a:latin typeface="Arial" panose="020B0604020202020204" pitchFamily="34" charset="0"/>
                <a:ea typeface="Times New Roman" panose="02020603050405020304" pitchFamily="18" charset="0"/>
                <a:cs typeface="Arial" panose="020B0604020202020204" pitchFamily="34" charset="0"/>
              </a:rPr>
              <a:t>Foto</a:t>
            </a:r>
            <a:r>
              <a:rPr lang="nb-NO" sz="1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John </a:t>
            </a:r>
            <a:r>
              <a:rPr lang="nb-NO" sz="14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Lambela</a:t>
            </a:r>
            <a:r>
              <a:rPr lang="nb-NO" sz="1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b-NO" sz="1400" dirty="0">
                <a:solidFill>
                  <a:schemeClr val="bg1"/>
                </a:solidFill>
                <a:latin typeface="Arial" panose="020B0604020202020204" pitchFamily="34" charset="0"/>
                <a:ea typeface="Times New Roman" panose="02020603050405020304" pitchFamily="18" charset="0"/>
                <a:cs typeface="Arial" panose="020B0604020202020204" pitchFamily="34" charset="0"/>
              </a:rPr>
              <a:t>Statskog Fjelltjenesten</a:t>
            </a:r>
            <a:endParaRPr lang="nb-NO"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415" y="0"/>
            <a:ext cx="11239958" cy="6858000"/>
          </a:xfrm>
        </p:spPr>
      </p:pic>
    </p:spTree>
    <p:extLst>
      <p:ext uri="{BB962C8B-B14F-4D97-AF65-F5344CB8AC3E}">
        <p14:creationId xmlns:p14="http://schemas.microsoft.com/office/powerpoint/2010/main" val="2730724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6031" t="64940" r="4748" b="13716"/>
          <a:stretch/>
        </p:blipFill>
        <p:spPr>
          <a:xfrm>
            <a:off x="929897" y="4135951"/>
            <a:ext cx="3579474" cy="1960817"/>
          </a:xfrm>
          <a:prstGeom prst="rect">
            <a:avLst/>
          </a:prstGeom>
        </p:spPr>
      </p:pic>
      <p:sp>
        <p:nvSpPr>
          <p:cNvPr id="2" name="Title 1"/>
          <p:cNvSpPr>
            <a:spLocks noGrp="1"/>
          </p:cNvSpPr>
          <p:nvPr>
            <p:ph type="title"/>
          </p:nvPr>
        </p:nvSpPr>
        <p:spPr/>
        <p:txBody>
          <a:bodyPr/>
          <a:lstStyle/>
          <a:p>
            <a:r>
              <a:rPr lang="nb-NO" dirty="0" smtClean="0"/>
              <a:t>Fjellrevens fiender</a:t>
            </a:r>
            <a:endParaRPr lang="nb-NO" dirty="0"/>
          </a:p>
        </p:txBody>
      </p:sp>
      <p:pic>
        <p:nvPicPr>
          <p:cNvPr id="4" name="Picture 3" descr="diva-på-to"/>
          <p:cNvPicPr>
            <a:picLocks noChangeAspect="1" noChangeArrowheads="1"/>
          </p:cNvPicPr>
          <p:nvPr/>
        </p:nvPicPr>
        <p:blipFill rotWithShape="1">
          <a:blip r:embed="rId4">
            <a:extLst>
              <a:ext uri="{28A0092B-C50C-407E-A947-70E740481C1C}">
                <a14:useLocalDpi xmlns:a14="http://schemas.microsoft.com/office/drawing/2010/main" val="0"/>
              </a:ext>
            </a:extLst>
          </a:blip>
          <a:srcRect r="4587" b="9986"/>
          <a:stretch/>
        </p:blipFill>
        <p:spPr bwMode="auto">
          <a:xfrm>
            <a:off x="931335" y="1531135"/>
            <a:ext cx="3578036" cy="247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20"/>
          <p:cNvPicPr>
            <a:picLocks noChangeAspect="1"/>
          </p:cNvPicPr>
          <p:nvPr/>
        </p:nvPicPr>
        <p:blipFill rotWithShape="1">
          <a:blip r:embed="rId5" cstate="print">
            <a:extLst>
              <a:ext uri="{28A0092B-C50C-407E-A947-70E740481C1C}">
                <a14:useLocalDpi xmlns:a14="http://schemas.microsoft.com/office/drawing/2010/main" val="0"/>
              </a:ext>
            </a:extLst>
          </a:blip>
          <a:srcRect l="27678" t="15603" b="16099"/>
          <a:stretch/>
        </p:blipFill>
        <p:spPr>
          <a:xfrm>
            <a:off x="4939664" y="1522532"/>
            <a:ext cx="3579474" cy="2460745"/>
          </a:xfrm>
          <a:prstGeom prst="rect">
            <a:avLst/>
          </a:prstGeom>
        </p:spPr>
      </p:pic>
      <p:sp>
        <p:nvSpPr>
          <p:cNvPr id="7" name="Rectangle 6"/>
          <p:cNvSpPr/>
          <p:nvPr/>
        </p:nvSpPr>
        <p:spPr>
          <a:xfrm>
            <a:off x="0" y="6595228"/>
            <a:ext cx="5642909" cy="276999"/>
          </a:xfrm>
          <a:prstGeom prst="rect">
            <a:avLst/>
          </a:prstGeom>
        </p:spPr>
        <p:txBody>
          <a:bodyPr wrap="square">
            <a:spAutoFit/>
          </a:bodyPr>
          <a:lstStyle/>
          <a:p>
            <a:pPr>
              <a:spcAft>
                <a:spcPts val="0"/>
              </a:spcAft>
            </a:pPr>
            <a:r>
              <a:rPr lang="nb-NO" sz="12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Foto</a:t>
            </a:r>
            <a:r>
              <a:rPr lang="nb-NO" sz="1200" dirty="0" smtClean="0">
                <a:solidFill>
                  <a:schemeClr val="accent4"/>
                </a:solidFill>
                <a:latin typeface="Calibri" panose="020F0502020204030204" pitchFamily="34" charset="0"/>
                <a:ea typeface="Times New Roman" panose="02020603050405020304" pitchFamily="18" charset="0"/>
                <a:cs typeface="Calibri" panose="020F0502020204030204" pitchFamily="34" charset="0"/>
              </a:rPr>
              <a:t>: Arild Landa, Olav Strand og NINA viltkamera </a:t>
            </a:r>
            <a:endParaRPr lang="nb-NO" sz="1200" dirty="0">
              <a:solidFill>
                <a:schemeClr val="accent4"/>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24929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jellrevhi kontroll, Vestfjellet juli 2008 H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711"/>
            <a:ext cx="9328150"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7429500" y="6392863"/>
            <a:ext cx="1757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nb-NO" sz="1200" dirty="0">
                <a:solidFill>
                  <a:schemeClr val="bg1"/>
                </a:solidFill>
              </a:rPr>
              <a:t>Foto: Henrik Eira, SNO</a:t>
            </a:r>
          </a:p>
        </p:txBody>
      </p:sp>
    </p:spTree>
    <p:extLst>
      <p:ext uri="{BB962C8B-B14F-4D97-AF65-F5344CB8AC3E}">
        <p14:creationId xmlns:p14="http://schemas.microsoft.com/office/powerpoint/2010/main" val="1855685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Liten rev på 3-5 kg</a:t>
            </a:r>
            <a:endParaRPr lang="nb-NO"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625" t="19792" r="11979" b="26736"/>
          <a:stretch/>
        </p:blipFill>
        <p:spPr>
          <a:xfrm>
            <a:off x="846670" y="1727200"/>
            <a:ext cx="7519716" cy="4165600"/>
          </a:xfrm>
          <a:prstGeom prst="rect">
            <a:avLst/>
          </a:prstGeom>
        </p:spPr>
      </p:pic>
    </p:spTree>
    <p:extLst>
      <p:ext uri="{BB962C8B-B14F-4D97-AF65-F5344CB8AC3E}">
        <p14:creationId xmlns:p14="http://schemas.microsoft.com/office/powerpoint/2010/main" val="145329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Pelsfarger og pelsskifte </a:t>
            </a:r>
            <a:endParaRPr lang="nb-NO" dirty="0"/>
          </a:p>
        </p:txBody>
      </p:sp>
      <p:sp>
        <p:nvSpPr>
          <p:cNvPr id="5" name="TextBox 4"/>
          <p:cNvSpPr txBox="1"/>
          <p:nvPr/>
        </p:nvSpPr>
        <p:spPr>
          <a:xfrm>
            <a:off x="0" y="6519446"/>
            <a:ext cx="3326680" cy="276999"/>
          </a:xfrm>
          <a:prstGeom prst="rect">
            <a:avLst/>
          </a:prstGeom>
          <a:noFill/>
        </p:spPr>
        <p:txBody>
          <a:bodyPr wrap="none" rtlCol="0">
            <a:spAutoFit/>
          </a:bodyPr>
          <a:lstStyle/>
          <a:p>
            <a:r>
              <a:rPr lang="nb-NO" sz="1200" dirty="0" smtClean="0">
                <a:solidFill>
                  <a:schemeClr val="accent4"/>
                </a:solidFill>
                <a:latin typeface="Calibri" panose="020F0502020204030204" pitchFamily="34" charset="0"/>
              </a:rPr>
              <a:t>Foto: Øyvind Angard, SNO og  Roy Andersen, NINA</a:t>
            </a:r>
            <a:endParaRPr lang="nb-NO" sz="1200" dirty="0">
              <a:solidFill>
                <a:schemeClr val="accent4"/>
              </a:solidFill>
              <a:latin typeface="Calibri" panose="020F0502020204030204" pitchFamily="34" charset="0"/>
            </a:endParaRP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051" t="11011" r="33387" b="11711"/>
          <a:stretch/>
        </p:blipFill>
        <p:spPr>
          <a:xfrm>
            <a:off x="798910" y="1778000"/>
            <a:ext cx="3471335" cy="3268133"/>
          </a:xfrm>
        </p:spPr>
      </p:pic>
      <p:sp>
        <p:nvSpPr>
          <p:cNvPr id="9" name="TextBox 8"/>
          <p:cNvSpPr txBox="1"/>
          <p:nvPr/>
        </p:nvSpPr>
        <p:spPr>
          <a:xfrm>
            <a:off x="798910" y="5300133"/>
            <a:ext cx="8001614" cy="707886"/>
          </a:xfrm>
          <a:prstGeom prst="rect">
            <a:avLst/>
          </a:prstGeom>
          <a:noFill/>
        </p:spPr>
        <p:txBody>
          <a:bodyPr wrap="none" rtlCol="0">
            <a:spAutoFit/>
          </a:bodyPr>
          <a:lstStyle/>
          <a:p>
            <a:r>
              <a:rPr lang="nb-NO" sz="2000" dirty="0" smtClean="0">
                <a:solidFill>
                  <a:schemeClr val="accent4"/>
                </a:solidFill>
              </a:rPr>
              <a:t>Hvit og blå vinterpels           Sjokoladebrun, lysbrun/gul og </a:t>
            </a:r>
          </a:p>
          <a:p>
            <a:r>
              <a:rPr lang="nb-NO" sz="2000" dirty="0">
                <a:solidFill>
                  <a:schemeClr val="accent4"/>
                </a:solidFill>
              </a:rPr>
              <a:t>	</a:t>
            </a:r>
            <a:r>
              <a:rPr lang="nb-NO" sz="2000" dirty="0" smtClean="0">
                <a:solidFill>
                  <a:schemeClr val="accent4"/>
                </a:solidFill>
              </a:rPr>
              <a:t>			 sandfarget sommerpels </a:t>
            </a:r>
            <a:endParaRPr lang="nb-NO" sz="2000" dirty="0">
              <a:solidFill>
                <a:schemeClr val="accent4"/>
              </a:solidFill>
            </a:endParaRPr>
          </a:p>
        </p:txBody>
      </p:sp>
      <p:pic>
        <p:nvPicPr>
          <p:cNvPr id="10"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24848" t="35292" r="23501" b="4591"/>
          <a:stretch/>
        </p:blipFill>
        <p:spPr>
          <a:xfrm>
            <a:off x="4570812" y="1778000"/>
            <a:ext cx="4031322" cy="3274268"/>
          </a:xfrm>
          <a:prstGeom prst="rect">
            <a:avLst/>
          </a:prstGeom>
        </p:spPr>
      </p:pic>
    </p:spTree>
    <p:extLst>
      <p:ext uri="{BB962C8B-B14F-4D97-AF65-F5344CB8AC3E}">
        <p14:creationId xmlns:p14="http://schemas.microsoft.com/office/powerpoint/2010/main" val="1571041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Tåler å fryse og sulte </a:t>
            </a:r>
            <a:endParaRPr lang="nb-NO"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42" y="1608021"/>
            <a:ext cx="5181600" cy="4322880"/>
          </a:xfrm>
          <a:prstGeom prst="rect">
            <a:avLst/>
          </a:prstGeom>
        </p:spPr>
      </p:pic>
      <p:sp>
        <p:nvSpPr>
          <p:cNvPr id="5" name="TextBox 4"/>
          <p:cNvSpPr txBox="1"/>
          <p:nvPr/>
        </p:nvSpPr>
        <p:spPr>
          <a:xfrm>
            <a:off x="6413637" y="6593297"/>
            <a:ext cx="2730363" cy="276999"/>
          </a:xfrm>
          <a:prstGeom prst="rect">
            <a:avLst/>
          </a:prstGeom>
          <a:noFill/>
        </p:spPr>
        <p:txBody>
          <a:bodyPr wrap="none" rtlCol="0">
            <a:spAutoFit/>
          </a:bodyPr>
          <a:lstStyle/>
          <a:p>
            <a:r>
              <a:rPr lang="nb-NO" sz="1200" dirty="0" smtClean="0">
                <a:solidFill>
                  <a:schemeClr val="accent4"/>
                </a:solidFill>
                <a:latin typeface="Calibri" panose="020F0502020204030204" pitchFamily="34" charset="0"/>
              </a:rPr>
              <a:t>Foto: Eva </a:t>
            </a:r>
            <a:r>
              <a:rPr lang="nb-NO" sz="1200" dirty="0" err="1" smtClean="0">
                <a:solidFill>
                  <a:schemeClr val="accent4"/>
                </a:solidFill>
                <a:latin typeface="Calibri" panose="020F0502020204030204" pitchFamily="34" charset="0"/>
              </a:rPr>
              <a:t>Fuglei</a:t>
            </a:r>
            <a:r>
              <a:rPr lang="nb-NO" sz="1200" dirty="0" smtClean="0">
                <a:solidFill>
                  <a:schemeClr val="accent4"/>
                </a:solidFill>
                <a:latin typeface="Calibri" panose="020F0502020204030204" pitchFamily="34" charset="0"/>
              </a:rPr>
              <a:t>, NP, Roy Andersen, NINA</a:t>
            </a:r>
            <a:endParaRPr lang="nb-NO" sz="1200" dirty="0">
              <a:solidFill>
                <a:schemeClr val="accent4"/>
              </a:solidFill>
              <a:latin typeface="Calibri" panose="020F0502020204030204" pitchFamily="34" charset="0"/>
            </a:endParaRPr>
          </a:p>
        </p:txBody>
      </p:sp>
      <p:pic>
        <p:nvPicPr>
          <p:cNvPr id="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63" b="15113"/>
          <a:stretch/>
        </p:blipFill>
        <p:spPr bwMode="auto">
          <a:xfrm>
            <a:off x="1073452" y="5050115"/>
            <a:ext cx="2808312" cy="162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054163" y="1986109"/>
            <a:ext cx="3570634"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4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9580" y="304800"/>
            <a:ext cx="7543802" cy="1219200"/>
          </a:xfrm>
        </p:spPr>
        <p:txBody>
          <a:bodyPr/>
          <a:lstStyle/>
          <a:p>
            <a:r>
              <a:rPr lang="nb-NO" dirty="0" smtClean="0"/>
              <a:t>Spiser alt, men mest lemen</a:t>
            </a:r>
            <a:endParaRPr lang="nb-NO" dirty="0"/>
          </a:p>
        </p:txBody>
      </p:sp>
      <p:pic>
        <p:nvPicPr>
          <p:cNvPr id="5" name="Picture 2" descr="M:\My Documents\bilder\RØDREV\OLAV STRAND\Rødrev_O.Strand (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680" t="32332"/>
          <a:stretch/>
        </p:blipFill>
        <p:spPr bwMode="auto">
          <a:xfrm>
            <a:off x="5457700" y="1729474"/>
            <a:ext cx="2329369" cy="1593526"/>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17065" y="1729474"/>
            <a:ext cx="2126175" cy="1573323"/>
          </a:xfrm>
          <a:prstGeom prst="rect">
            <a:avLst/>
          </a:prstGeom>
          <a:ln>
            <a:noFill/>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592" y="3487959"/>
            <a:ext cx="2618335" cy="210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54242" y="3487959"/>
            <a:ext cx="2842618" cy="211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6429" y="1788843"/>
            <a:ext cx="2126175" cy="1534157"/>
          </a:xfrm>
          <a:prstGeom prst="rect">
            <a:avLst/>
          </a:prstGeom>
          <a:ln>
            <a:noFill/>
          </a:ln>
        </p:spPr>
      </p:pic>
      <p:sp>
        <p:nvSpPr>
          <p:cNvPr id="12" name="TextBox 11"/>
          <p:cNvSpPr txBox="1"/>
          <p:nvPr/>
        </p:nvSpPr>
        <p:spPr>
          <a:xfrm>
            <a:off x="0" y="6581001"/>
            <a:ext cx="5434565" cy="276999"/>
          </a:xfrm>
          <a:prstGeom prst="rect">
            <a:avLst/>
          </a:prstGeom>
          <a:noFill/>
        </p:spPr>
        <p:txBody>
          <a:bodyPr wrap="none" rtlCol="0">
            <a:spAutoFit/>
          </a:bodyPr>
          <a:lstStyle/>
          <a:p>
            <a:r>
              <a:rPr lang="nb-NO" sz="1200" dirty="0" smtClean="0">
                <a:solidFill>
                  <a:schemeClr val="accent4"/>
                </a:solidFill>
                <a:latin typeface="Calibri" panose="020F0502020204030204" pitchFamily="34" charset="0"/>
              </a:rPr>
              <a:t>Foto: Jon Atle Kålås, Kristin Odden Nystuen, Jan Ove Gjershaug og Olav Strand, NINA</a:t>
            </a:r>
            <a:endParaRPr lang="nb-NO" sz="12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412588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Forsvarer leveområde </a:t>
            </a:r>
            <a:endParaRPr lang="nb-NO" dirty="0"/>
          </a:p>
        </p:txBody>
      </p:sp>
      <p:pic>
        <p:nvPicPr>
          <p:cNvPr id="4" name="Picture 3" descr="Snusestöten-071120 Lars Liljemar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42" y="1693330"/>
            <a:ext cx="5994403" cy="399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8910" y="5689598"/>
            <a:ext cx="6226384" cy="400110"/>
          </a:xfrm>
          <a:prstGeom prst="rect">
            <a:avLst/>
          </a:prstGeom>
          <a:noFill/>
        </p:spPr>
        <p:txBody>
          <a:bodyPr wrap="none" rtlCol="0">
            <a:spAutoFit/>
          </a:bodyPr>
          <a:lstStyle/>
          <a:p>
            <a:r>
              <a:rPr lang="nb-NO" sz="2000" dirty="0" smtClean="0">
                <a:solidFill>
                  <a:schemeClr val="accent4"/>
                </a:solidFill>
              </a:rPr>
              <a:t>En hun og en han, eller flere i en sosial gruppe</a:t>
            </a:r>
            <a:endParaRPr lang="nb-NO" sz="2000" dirty="0">
              <a:solidFill>
                <a:schemeClr val="accent4"/>
              </a:solidFill>
            </a:endParaRPr>
          </a:p>
        </p:txBody>
      </p:sp>
      <p:sp>
        <p:nvSpPr>
          <p:cNvPr id="6" name="TextBox 5"/>
          <p:cNvSpPr txBox="1"/>
          <p:nvPr/>
        </p:nvSpPr>
        <p:spPr>
          <a:xfrm>
            <a:off x="5464316" y="5412599"/>
            <a:ext cx="1396729" cy="276999"/>
          </a:xfrm>
          <a:prstGeom prst="rect">
            <a:avLst/>
          </a:prstGeom>
          <a:noFill/>
        </p:spPr>
        <p:txBody>
          <a:bodyPr wrap="none" rtlCol="0">
            <a:spAutoFit/>
          </a:bodyPr>
          <a:lstStyle/>
          <a:p>
            <a:r>
              <a:rPr lang="nb-NO" sz="1200" dirty="0" smtClean="0">
                <a:solidFill>
                  <a:schemeClr val="bg1"/>
                </a:solidFill>
                <a:latin typeface="Calibri" panose="020F0502020204030204" pitchFamily="34" charset="0"/>
                <a:cs typeface="Calibri" panose="020F0502020204030204" pitchFamily="34" charset="0"/>
              </a:rPr>
              <a:t>Foto: Lars Liljemark</a:t>
            </a:r>
            <a:endParaRPr lang="nb-NO"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2558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Hulke-071120 Lars Liljemark 2007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763" y="0"/>
            <a:ext cx="10828338" cy="721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80312" y="6453336"/>
            <a:ext cx="1532792" cy="276999"/>
          </a:xfrm>
          <a:prstGeom prst="rect">
            <a:avLst/>
          </a:prstGeom>
          <a:noFill/>
        </p:spPr>
        <p:txBody>
          <a:bodyPr wrap="none" rtlCol="0">
            <a:spAutoFit/>
          </a:bodyPr>
          <a:lstStyle/>
          <a:p>
            <a:r>
              <a:rPr lang="nb-NO" sz="1200" dirty="0" smtClean="0">
                <a:solidFill>
                  <a:schemeClr val="bg1"/>
                </a:solidFill>
                <a:latin typeface="+mj-lt"/>
              </a:rPr>
              <a:t>Foto: Lars Liljemark</a:t>
            </a:r>
            <a:endParaRPr lang="nb-NO" sz="1200" dirty="0">
              <a:solidFill>
                <a:schemeClr val="bg1"/>
              </a:solidFill>
              <a:latin typeface="+mj-lt"/>
            </a:endParaRPr>
          </a:p>
        </p:txBody>
      </p:sp>
    </p:spTree>
    <p:extLst>
      <p:ext uri="{BB962C8B-B14F-4D97-AF65-F5344CB8AC3E}">
        <p14:creationId xmlns:p14="http://schemas.microsoft.com/office/powerpoint/2010/main" val="1485287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Hiet brukes 100-vis av år </a:t>
            </a:r>
            <a:endParaRPr lang="nb-NO" dirty="0"/>
          </a:p>
        </p:txBody>
      </p:sp>
      <p:pic>
        <p:nvPicPr>
          <p:cNvPr id="4" name="Content Placeholder 5"/>
          <p:cNvPicPr>
            <a:picLocks noGrp="1" noChangeAspect="1"/>
          </p:cNvPicPr>
          <p:nvPr>
            <p:ph idx="1"/>
          </p:nvPr>
        </p:nvPicPr>
        <p:blipFill rotWithShape="1">
          <a:blip r:embed="rId3"/>
          <a:srcRect l="3008" t="17426" r="43653" b="29094"/>
          <a:stretch/>
        </p:blipFill>
        <p:spPr>
          <a:xfrm>
            <a:off x="798910" y="1676400"/>
            <a:ext cx="7933576" cy="4301067"/>
          </a:xfrm>
          <a:prstGeom prst="rect">
            <a:avLst/>
          </a:prstGeom>
        </p:spPr>
      </p:pic>
      <p:sp>
        <p:nvSpPr>
          <p:cNvPr id="5" name="Rectangle 4"/>
          <p:cNvSpPr/>
          <p:nvPr/>
        </p:nvSpPr>
        <p:spPr>
          <a:xfrm>
            <a:off x="-685850" y="6581001"/>
            <a:ext cx="4572000" cy="276999"/>
          </a:xfrm>
          <a:prstGeom prst="rect">
            <a:avLst/>
          </a:prstGeom>
        </p:spPr>
        <p:txBody>
          <a:bodyPr>
            <a:spAutoFit/>
          </a:bodyPr>
          <a:lstStyle/>
          <a:p>
            <a:pPr algn="ctr">
              <a:spcAft>
                <a:spcPts val="0"/>
              </a:spcAft>
            </a:pPr>
            <a:r>
              <a:rPr lang="nb-NO" sz="12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Foto</a:t>
            </a:r>
            <a:r>
              <a:rPr lang="nb-NO" sz="1200" dirty="0" smtClean="0">
                <a:solidFill>
                  <a:schemeClr val="accent4"/>
                </a:solidFill>
                <a:latin typeface="Calibri" panose="020F0502020204030204" pitchFamily="34" charset="0"/>
                <a:ea typeface="Times New Roman" panose="02020603050405020304" pitchFamily="18" charset="0"/>
                <a:cs typeface="Calibri" panose="020F0502020204030204" pitchFamily="34" charset="0"/>
              </a:rPr>
              <a:t>: </a:t>
            </a:r>
            <a:r>
              <a:rPr lang="nb-NO" sz="12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Kristian Sivertsen, Statskog Fjelltjenesten</a:t>
            </a:r>
            <a:endParaRPr lang="nb-NO" sz="1200" dirty="0">
              <a:solidFill>
                <a:schemeClr val="accent4"/>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29808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Føder unger under bakken</a:t>
            </a:r>
            <a:endParaRPr lang="nb-NO" dirty="0"/>
          </a:p>
        </p:txBody>
      </p:sp>
      <p:pic>
        <p:nvPicPr>
          <p:cNvPr id="6" name="Picture 5"/>
          <p:cNvPicPr>
            <a:picLocks noChangeAspect="1"/>
          </p:cNvPicPr>
          <p:nvPr/>
        </p:nvPicPr>
        <p:blipFill>
          <a:blip r:embed="rId3"/>
          <a:stretch>
            <a:fillRect/>
          </a:stretch>
        </p:blipFill>
        <p:spPr>
          <a:xfrm>
            <a:off x="1052186" y="1658428"/>
            <a:ext cx="6614120" cy="4459240"/>
          </a:xfrm>
          <a:prstGeom prst="rect">
            <a:avLst/>
          </a:prstGeom>
        </p:spPr>
      </p:pic>
      <p:sp>
        <p:nvSpPr>
          <p:cNvPr id="10" name="TextBox 9"/>
          <p:cNvSpPr txBox="1"/>
          <p:nvPr/>
        </p:nvSpPr>
        <p:spPr>
          <a:xfrm>
            <a:off x="4008830" y="5840669"/>
            <a:ext cx="3657476" cy="276999"/>
          </a:xfrm>
          <a:prstGeom prst="rect">
            <a:avLst/>
          </a:prstGeom>
          <a:noFill/>
        </p:spPr>
        <p:txBody>
          <a:bodyPr wrap="none" rtlCol="0">
            <a:spAutoFit/>
          </a:bodyPr>
          <a:lstStyle/>
          <a:p>
            <a:pPr algn="r"/>
            <a:r>
              <a:rPr lang="nb-NO" sz="1200" dirty="0" smtClean="0">
                <a:solidFill>
                  <a:schemeClr val="bg1"/>
                </a:solidFill>
                <a:latin typeface="Calibri" panose="020F0502020204030204" pitchFamily="34" charset="0"/>
              </a:rPr>
              <a:t>Illustrasjon: Inger Lise Belsvik, fra boka «Møt fjellreven»</a:t>
            </a:r>
            <a:endParaRPr lang="nb-NO"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82336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ina">
      <a:dk1>
        <a:srgbClr val="9A5315"/>
      </a:dk1>
      <a:lt1>
        <a:srgbClr val="FFFFFF"/>
      </a:lt1>
      <a:dk2>
        <a:srgbClr val="000000"/>
      </a:dk2>
      <a:lt2>
        <a:srgbClr val="9AE6EA"/>
      </a:lt2>
      <a:accent1>
        <a:srgbClr val="E57200"/>
      </a:accent1>
      <a:accent2>
        <a:srgbClr val="008C95"/>
      </a:accent2>
      <a:accent3>
        <a:srgbClr val="7A9A01"/>
      </a:accent3>
      <a:accent4>
        <a:srgbClr val="425563"/>
      </a:accent4>
      <a:accent5>
        <a:srgbClr val="FFB25B"/>
      </a:accent5>
      <a:accent6>
        <a:srgbClr val="CA62C5"/>
      </a:accent6>
      <a:hlink>
        <a:srgbClr val="7A9A01"/>
      </a:hlink>
      <a:folHlink>
        <a:srgbClr val="9A5315"/>
      </a:folHlink>
    </a:clrScheme>
    <a:fontScheme name="Overskrif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øt fjellreven_ Biologi.potx" id="{64D4100D-3D56-4C40-8077-391682140768}" vid="{15538177-E3FF-4598-BFF0-D7FEFAC692B6}"/>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TotalTime>
  <Words>1132</Words>
  <Application>Microsoft Office PowerPoint</Application>
  <PresentationFormat>On-screen Show (4:3)</PresentationFormat>
  <Paragraphs>71</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Segoe Print</vt:lpstr>
      <vt:lpstr>Times New Roman</vt:lpstr>
      <vt:lpstr>Verdana</vt:lpstr>
      <vt:lpstr>Nature Illustration 16x9</vt:lpstr>
      <vt:lpstr>Fjellrevens biologi </vt:lpstr>
      <vt:lpstr>Liten rev på 3-5 kg</vt:lpstr>
      <vt:lpstr>Pelsfarger og pelsskifte </vt:lpstr>
      <vt:lpstr>Tåler å fryse og sulte </vt:lpstr>
      <vt:lpstr>Spiser alt, men mest lemen</vt:lpstr>
      <vt:lpstr>Forsvarer leveområde </vt:lpstr>
      <vt:lpstr>PowerPoint Presentation</vt:lpstr>
      <vt:lpstr>Hiet brukes 100-vis av år </vt:lpstr>
      <vt:lpstr>Føder unger under bakken</vt:lpstr>
      <vt:lpstr>Hvis det er mye lemen</vt:lpstr>
      <vt:lpstr>8-16 valper i kullet !</vt:lpstr>
      <vt:lpstr>PowerPoint Presentation</vt:lpstr>
      <vt:lpstr>Fjellrevens fiender</vt:lpstr>
      <vt:lpstr>PowerPoint Presentation</vt:lpstr>
    </vt:vector>
  </TitlesOfParts>
  <Company>NINA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Sivertsen, Kari</dc:creator>
  <cp:lastModifiedBy>Næss, Camilla</cp:lastModifiedBy>
  <cp:revision>21</cp:revision>
  <dcterms:created xsi:type="dcterms:W3CDTF">2017-01-02T14:39:21Z</dcterms:created>
  <dcterms:modified xsi:type="dcterms:W3CDTF">2017-06-02T07:28:46Z</dcterms:modified>
</cp:coreProperties>
</file>