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59" r:id="rId3"/>
    <p:sldId id="260" r:id="rId4"/>
    <p:sldId id="261" r:id="rId5"/>
    <p:sldId id="262" r:id="rId6"/>
    <p:sldId id="263" r:id="rId7"/>
    <p:sldId id="265" r:id="rId8"/>
    <p:sldId id="264"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4568" autoAdjust="0"/>
  </p:normalViewPr>
  <p:slideViewPr>
    <p:cSldViewPr snapToGrid="0">
      <p:cViewPr varScale="1">
        <p:scale>
          <a:sx n="86" d="100"/>
          <a:sy n="86" d="100"/>
        </p:scale>
        <p:origin x="220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6/2/2017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6/2/2017</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defRPr/>
            </a:pPr>
            <a:r>
              <a:rPr lang="nb-NO" altLang="nb-NO" dirty="0"/>
              <a:t>Tema i dag er utrydningstrua arter eller trua arter. </a:t>
            </a:r>
          </a:p>
          <a:p>
            <a:pPr eaLnBrk="1" hangingPunct="1">
              <a:lnSpc>
                <a:spcPct val="150000"/>
              </a:lnSpc>
              <a:defRPr/>
            </a:pPr>
            <a:r>
              <a:rPr lang="nb-NO" altLang="nb-NO" dirty="0"/>
              <a:t>Vi skal lære om:</a:t>
            </a:r>
          </a:p>
          <a:p>
            <a:pPr marL="171450" indent="-171450" eaLnBrk="1" hangingPunct="1">
              <a:lnSpc>
                <a:spcPct val="150000"/>
              </a:lnSpc>
              <a:buFont typeface="Arial" panose="020B0604020202020204" pitchFamily="34" charset="0"/>
              <a:buChar char="•"/>
              <a:defRPr/>
            </a:pPr>
            <a:r>
              <a:rPr lang="nb-NO" altLang="nb-NO" dirty="0"/>
              <a:t>Hva betyr det å være utrydningstrua?</a:t>
            </a:r>
          </a:p>
          <a:p>
            <a:pPr marL="171450" indent="-171450" eaLnBrk="1" hangingPunct="1">
              <a:lnSpc>
                <a:spcPct val="150000"/>
              </a:lnSpc>
              <a:buFont typeface="Arial" panose="020B0604020202020204" pitchFamily="34" charset="0"/>
              <a:buChar char="•"/>
              <a:defRPr/>
            </a:pPr>
            <a:r>
              <a:rPr lang="nb-NO" altLang="nb-NO" dirty="0"/>
              <a:t>Hvor finner vi utrydningstrua arter?</a:t>
            </a:r>
          </a:p>
          <a:p>
            <a:pPr marL="171450" indent="-171450" eaLnBrk="1" hangingPunct="1">
              <a:lnSpc>
                <a:spcPct val="150000"/>
              </a:lnSpc>
              <a:buFont typeface="Arial" panose="020B0604020202020204" pitchFamily="34" charset="0"/>
              <a:buChar char="•"/>
              <a:defRPr/>
            </a:pPr>
            <a:r>
              <a:rPr lang="nb-NO" altLang="nb-NO" dirty="0"/>
              <a:t>Hvilke trusler utsettes artene for?</a:t>
            </a:r>
          </a:p>
          <a:p>
            <a:pPr marL="171450" indent="-171450" eaLnBrk="1" hangingPunct="1">
              <a:lnSpc>
                <a:spcPct val="150000"/>
              </a:lnSpc>
              <a:buFont typeface="Arial" panose="020B0604020202020204" pitchFamily="34" charset="0"/>
              <a:buChar char="•"/>
              <a:defRPr/>
            </a:pPr>
            <a:r>
              <a:rPr lang="nb-NO" altLang="nb-NO" dirty="0"/>
              <a:t>Hvordan kan vi hindre at arter å bli utrydda?</a:t>
            </a:r>
          </a:p>
          <a:p>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1</a:t>
            </a:fld>
            <a:endParaRPr lang="nb-NO"/>
          </a:p>
        </p:txBody>
      </p:sp>
    </p:spTree>
    <p:extLst>
      <p:ext uri="{BB962C8B-B14F-4D97-AF65-F5344CB8AC3E}">
        <p14:creationId xmlns:p14="http://schemas.microsoft.com/office/powerpoint/2010/main" val="1552004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73DD28-0646-42C9-B703-916C9413D441}" type="slidenum">
              <a:rPr lang="en-GB" altLang="nb-NO" smtClean="0"/>
              <a:pPr/>
              <a:t>10</a:t>
            </a:fld>
            <a:endParaRPr lang="en-GB" altLang="nb-NO"/>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nb-NO" altLang="nb-NO" dirty="0"/>
              <a:t>Fjellreven var nesten helt utryddet i Norge ved 1900 tallet </a:t>
            </a:r>
            <a:r>
              <a:rPr lang="nb-NO" altLang="nb-NO" dirty="0" err="1"/>
              <a:t>pga</a:t>
            </a:r>
            <a:r>
              <a:rPr lang="nb-NO" altLang="nb-NO" dirty="0"/>
              <a:t> høye skinnpriser og hard jakt. Selv etter vel 70 års fredning er fjellrevbestanden fortsatt trua. NINA Norsk Institutt for Naturforskning startet et avlsprogrammet </a:t>
            </a:r>
            <a:r>
              <a:rPr lang="nb-NO" altLang="nb-NO"/>
              <a:t>for fjellrev i </a:t>
            </a:r>
            <a:r>
              <a:rPr lang="nb-NO" altLang="nb-NO" dirty="0"/>
              <a:t>2005. Da var det bare 50 fjellrev igjen.</a:t>
            </a:r>
          </a:p>
          <a:p>
            <a:pPr eaLnBrk="1" hangingPunct="1"/>
            <a:endParaRPr lang="nb-NO" altLang="nb-NO" dirty="0"/>
          </a:p>
          <a:p>
            <a:pPr eaLnBrk="1" hangingPunct="1"/>
            <a:r>
              <a:rPr lang="nb-NO" altLang="nb-NO" dirty="0"/>
              <a:t>I dag regner forskerne med at det finnes rundt 150 individer ute i det fri i Norge, takket være avlsprosjektet som NINA står ansvarlig for.</a:t>
            </a:r>
          </a:p>
        </p:txBody>
      </p:sp>
    </p:spTree>
    <p:extLst>
      <p:ext uri="{BB962C8B-B14F-4D97-AF65-F5344CB8AC3E}">
        <p14:creationId xmlns:p14="http://schemas.microsoft.com/office/powerpoint/2010/main" val="356685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19C3E8-1FF2-432D-84EB-99523DAA3E5F}" type="slidenum">
              <a:rPr lang="en-GB" altLang="nb-NO" smtClean="0"/>
              <a:pPr/>
              <a:t>11</a:t>
            </a:fld>
            <a:endParaRPr lang="en-GB" altLang="nb-NO"/>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p:txBody>
          <a:bodyPr/>
          <a:lstStyle/>
          <a:p>
            <a:pPr eaLnBrk="1" hangingPunct="1">
              <a:lnSpc>
                <a:spcPct val="150000"/>
              </a:lnSpc>
              <a:defRPr/>
            </a:pPr>
            <a:r>
              <a:rPr lang="nb-NO" altLang="nb-NO" dirty="0"/>
              <a:t>Forklar for klassen at det finnes enkle ting de kan gjøre for å hjelpe naturen og bidra til å beskytte noen av verdens mest utrydningstrua arter. Dette kan for eksempel være:</a:t>
            </a:r>
          </a:p>
          <a:p>
            <a:pPr marL="171450" indent="-171450" eaLnBrk="1" hangingPunct="1">
              <a:lnSpc>
                <a:spcPct val="150000"/>
              </a:lnSpc>
              <a:buFont typeface="Arial" panose="020B0604020202020204" pitchFamily="34" charset="0"/>
              <a:buChar char="•"/>
              <a:defRPr/>
            </a:pPr>
            <a:r>
              <a:rPr lang="nb-NO" altLang="nb-NO" dirty="0"/>
              <a:t>Bildene over: </a:t>
            </a:r>
          </a:p>
          <a:p>
            <a:pPr marL="628650" lvl="1" indent="-171450" eaLnBrk="1" hangingPunct="1">
              <a:lnSpc>
                <a:spcPct val="150000"/>
              </a:lnSpc>
              <a:buFont typeface="Arial" panose="020B0604020202020204" pitchFamily="34" charset="0"/>
              <a:buChar char="•"/>
              <a:defRPr/>
            </a:pPr>
            <a:r>
              <a:rPr lang="nb-NO" altLang="nb-NO" dirty="0"/>
              <a:t>Bildet med reinsdyr; ei levende simle hadde satt seg fast i et strømgjerde sammen med ei annen simle. Simla ble funnet gående med geviret sammensurret i et strømgjerdet med det avrevne hodet til ei annen simle. Da Statens naturoppsyn fant simla, ble den fanget og frigjort fra både strømgjerdet og hodet. </a:t>
            </a:r>
          </a:p>
          <a:p>
            <a:pPr marL="628650" lvl="1" indent="-171450" eaLnBrk="1" hangingPunct="1">
              <a:lnSpc>
                <a:spcPct val="150000"/>
              </a:lnSpc>
              <a:buFont typeface="Arial" panose="020B0604020202020204" pitchFamily="34" charset="0"/>
              <a:buChar char="•"/>
              <a:defRPr/>
            </a:pPr>
            <a:r>
              <a:rPr lang="nb-NO" altLang="nb-NO" dirty="0"/>
              <a:t>Hvert år er det søppelinnsamling og søppeltokt for å redusere mengden søppel som ligger ute i naturen. Dette er det mange skoleklasser som deltar på.</a:t>
            </a:r>
          </a:p>
          <a:p>
            <a:pPr marL="628650" lvl="1" indent="-171450" eaLnBrk="1" hangingPunct="1">
              <a:lnSpc>
                <a:spcPct val="150000"/>
              </a:lnSpc>
              <a:buFont typeface="Arial" panose="020B0604020202020204" pitchFamily="34" charset="0"/>
              <a:buChar char="•"/>
              <a:defRPr/>
            </a:pPr>
            <a:r>
              <a:rPr lang="nb-NO" altLang="nb-NO" dirty="0"/>
              <a:t>Jerv i blikkboks: Denne jerven ble funnet i fjellet, sterkt avmagret med en blikkboks over hodet. Jerven klarte ikke å få den av, og dyret ble avlivet for å hinder ytterligere lidelser.</a:t>
            </a:r>
          </a:p>
          <a:p>
            <a:pPr marL="628650" lvl="1" indent="-171450" eaLnBrk="1" hangingPunct="1">
              <a:buFont typeface="Arial" panose="020B0604020202020204" pitchFamily="34" charset="0"/>
              <a:buChar char="•"/>
              <a:defRPr/>
            </a:pPr>
            <a:r>
              <a:rPr lang="nb-NO" altLang="nb-NO" dirty="0"/>
              <a:t>Fugler som henger i en tråd ut fra redet: Her har fuglene brukt rester av et tau til reirmateriale. Når fugleungene skulle forlate reiret, ble de hengende fast i tauet, og kom seg ikke løs. De klarte heller ikke å fly opp i reiret igjen. De døde hengende fast, slik bildet viser.</a:t>
            </a:r>
          </a:p>
          <a:p>
            <a:pPr marL="171450" indent="-171450" eaLnBrk="1" hangingPunct="1">
              <a:buFont typeface="Arial" panose="020B0604020202020204" pitchFamily="34" charset="0"/>
              <a:buChar char="•"/>
              <a:defRPr/>
            </a:pPr>
            <a:r>
              <a:rPr lang="nb-NO" altLang="nb-NO" b="1" dirty="0"/>
              <a:t>Ikke kast søppel i naturen. </a:t>
            </a:r>
          </a:p>
          <a:p>
            <a:pPr marL="628650" lvl="1" indent="-171450" eaLnBrk="1" hangingPunct="1">
              <a:buFont typeface="Arial" panose="020B0604020202020204" pitchFamily="34" charset="0"/>
              <a:buChar char="•"/>
              <a:defRPr/>
            </a:pPr>
            <a:r>
              <a:rPr lang="nb-NO" altLang="nb-NO" dirty="0"/>
              <a:t>Å plukke søppel i nærområdet/lekeplassen/skolegården forhindrer søppelet i å bli tatt med vinden og ende opp i elver og i havet. Mange arter kan skade seg på søppelet.</a:t>
            </a:r>
          </a:p>
          <a:p>
            <a:pPr marL="171450" indent="-171450" eaLnBrk="1" hangingPunct="1">
              <a:buFont typeface="Arial" panose="020B0604020202020204" pitchFamily="34" charset="0"/>
              <a:buChar char="•"/>
              <a:defRPr/>
            </a:pPr>
            <a:r>
              <a:rPr lang="nb-NO" altLang="nb-NO" b="1" dirty="0"/>
              <a:t>Resirkuler</a:t>
            </a:r>
          </a:p>
          <a:p>
            <a:pPr marL="628650" lvl="1" indent="-171450" eaLnBrk="1" hangingPunct="1">
              <a:buFont typeface="Arial" panose="020B0604020202020204" pitchFamily="34" charset="0"/>
              <a:buChar char="•"/>
              <a:defRPr/>
            </a:pPr>
            <a:r>
              <a:rPr lang="nb-NO" altLang="nb-NO" dirty="0"/>
              <a:t>Resirkulering sparer både miljø og økonomi. Tenk på alle tomflaskene – dersom vi ikke panter de, er de søppel. Dersom vi panter de, blir de til penger. </a:t>
            </a:r>
          </a:p>
          <a:p>
            <a:pPr marL="628650" lvl="1" indent="-171450" eaLnBrk="1" hangingPunct="1">
              <a:buFont typeface="Arial" panose="020B0604020202020204" pitchFamily="34" charset="0"/>
              <a:buChar char="•"/>
              <a:defRPr/>
            </a:pPr>
            <a:r>
              <a:rPr lang="nb-NO" altLang="nb-NO" dirty="0"/>
              <a:t>I Norge leverer vi </a:t>
            </a:r>
            <a:r>
              <a:rPr lang="nb-NO" altLang="nb-NO" dirty="0" err="1"/>
              <a:t>ca</a:t>
            </a:r>
            <a:r>
              <a:rPr lang="nb-NO" altLang="nb-NO" dirty="0"/>
              <a:t> 438 kg søppel hver, hvert år. Dette er et tall som har vært ganske stabilt de siste årene.</a:t>
            </a:r>
          </a:p>
          <a:p>
            <a:pPr marL="171450" indent="-171450" eaLnBrk="1" hangingPunct="1">
              <a:buFont typeface="Arial" panose="020B0604020202020204" pitchFamily="34" charset="0"/>
              <a:buChar char="•"/>
              <a:defRPr/>
            </a:pPr>
            <a:r>
              <a:rPr lang="nb-NO" altLang="nb-NO" b="1" dirty="0"/>
              <a:t>Spre kunnskapen til andre og bry deg!</a:t>
            </a:r>
          </a:p>
          <a:p>
            <a:pPr marL="628650" lvl="1" indent="-171450" eaLnBrk="1" hangingPunct="1">
              <a:buFont typeface="Arial" panose="020B0604020202020204" pitchFamily="34" charset="0"/>
              <a:buChar char="•"/>
              <a:defRPr/>
            </a:pPr>
            <a:r>
              <a:rPr lang="nb-NO" altLang="nb-NO" dirty="0"/>
              <a:t>Delta på søppelryddingsaksjoner når du kan. Kanskje det finnes en lokal forening som arbeider med miljøspørsmål?</a:t>
            </a:r>
          </a:p>
          <a:p>
            <a:pPr marL="628650" lvl="1" indent="-171450" eaLnBrk="1" hangingPunct="1">
              <a:buFont typeface="Arial" panose="020B0604020202020204" pitchFamily="34" charset="0"/>
              <a:buChar char="•"/>
              <a:defRPr/>
            </a:pPr>
            <a:r>
              <a:rPr lang="nb-NO" altLang="nb-NO" dirty="0"/>
              <a:t>Oppfordre elevene til å snakke med andre/foreldre om det de har lært i dag.</a:t>
            </a:r>
          </a:p>
          <a:p>
            <a:pPr marL="628650" lvl="1" indent="-171450" eaLnBrk="1" hangingPunct="1">
              <a:buFont typeface="Arial" panose="020B0604020202020204" pitchFamily="34" charset="0"/>
              <a:buChar char="•"/>
              <a:defRPr/>
            </a:pPr>
            <a:endParaRPr lang="nb-NO" altLang="nb-NO" dirty="0"/>
          </a:p>
          <a:p>
            <a:pPr eaLnBrk="1" hangingPunct="1">
              <a:buFont typeface="Arial" panose="020B0604020202020204" pitchFamily="34" charset="0"/>
              <a:buNone/>
              <a:defRPr/>
            </a:pPr>
            <a:r>
              <a:rPr lang="nb-NO" altLang="nb-NO" b="1" dirty="0"/>
              <a:t>Vi kan alle gjøre en forskjell!</a:t>
            </a:r>
          </a:p>
          <a:p>
            <a:pPr lvl="1" eaLnBrk="1" hangingPunct="1">
              <a:buFont typeface="Arial" panose="020B0604020202020204" pitchFamily="34" charset="0"/>
              <a:buNone/>
              <a:defRPr/>
            </a:pPr>
            <a:endParaRPr lang="nb-NO" altLang="nb-NO" dirty="0"/>
          </a:p>
        </p:txBody>
      </p:sp>
    </p:spTree>
    <p:extLst>
      <p:ext uri="{BB962C8B-B14F-4D97-AF65-F5344CB8AC3E}">
        <p14:creationId xmlns:p14="http://schemas.microsoft.com/office/powerpoint/2010/main" val="266560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9BAE40-513D-4F4D-B45D-8626FCCF5ED5}" type="slidenum">
              <a:rPr lang="en-GB" altLang="nb-NO" smtClean="0"/>
              <a:pPr/>
              <a:t>2</a:t>
            </a:fld>
            <a:endParaRPr lang="en-GB" altLang="nb-NO"/>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lnSpc>
                <a:spcPct val="150000"/>
              </a:lnSpc>
            </a:pPr>
            <a:r>
              <a:rPr lang="nb-NO" altLang="nb-NO" dirty="0"/>
              <a:t>Start med en diskusjon i klassen om utrydningstrua arter. Vet elevene hva en utrydningstrua art er?</a:t>
            </a:r>
          </a:p>
          <a:p>
            <a:pPr eaLnBrk="1" hangingPunct="1">
              <a:lnSpc>
                <a:spcPct val="150000"/>
              </a:lnSpc>
            </a:pPr>
            <a:r>
              <a:rPr lang="nb-NO" altLang="nb-NO" dirty="0"/>
              <a:t>Hvordan vil du forklare hva en utrydningstrua art er, dersom du skulle gjøre det til noen som ikke vet det?</a:t>
            </a:r>
          </a:p>
          <a:p>
            <a:pPr eaLnBrk="1" hangingPunct="1">
              <a:lnSpc>
                <a:spcPct val="150000"/>
              </a:lnSpc>
            </a:pPr>
            <a:endParaRPr lang="nb-NO" altLang="nb-NO" dirty="0"/>
          </a:p>
          <a:p>
            <a:pPr eaLnBrk="1" hangingPunct="1">
              <a:lnSpc>
                <a:spcPct val="150000"/>
              </a:lnSpc>
            </a:pPr>
            <a:r>
              <a:rPr lang="nb-NO" altLang="nb-NO" dirty="0"/>
              <a:t>Utrydningstrua arter er arter som står i fare for å bli utrydda. De har en liten eller synkende bestand/populasjonsstørrelse eller lever i et svært begrenset område.</a:t>
            </a:r>
          </a:p>
          <a:p>
            <a:pPr eaLnBrk="1" hangingPunct="1">
              <a:lnSpc>
                <a:spcPct val="150000"/>
              </a:lnSpc>
            </a:pPr>
            <a:r>
              <a:rPr lang="nb-NO" altLang="nb-NO" dirty="0"/>
              <a:t>Dette betyr at faktorer som tap av habitat, jakt, sykdommer eller klimaendring vil kunne føre til at arten dør ut.</a:t>
            </a:r>
          </a:p>
          <a:p>
            <a:pPr eaLnBrk="1" hangingPunct="1">
              <a:lnSpc>
                <a:spcPct val="150000"/>
              </a:lnSpc>
            </a:pPr>
            <a:r>
              <a:rPr lang="nb-NO" altLang="nb-NO" dirty="0"/>
              <a:t>Noen arter er så utrydningstrua at de kan forsvinne i vår levetid.</a:t>
            </a:r>
          </a:p>
          <a:p>
            <a:pPr eaLnBrk="1" hangingPunct="1">
              <a:lnSpc>
                <a:spcPct val="150000"/>
              </a:lnSpc>
            </a:pPr>
            <a:r>
              <a:rPr lang="nb-NO" altLang="nb-NO" dirty="0"/>
              <a:t>Alle typer dyr har utrydningstrua arter; pattedyr, fugler, fisk, amfibier, reptiler, planter, til og med insekter og andre evertebrater.</a:t>
            </a:r>
          </a:p>
          <a:p>
            <a:pPr eaLnBrk="1" hangingPunct="1">
              <a:lnSpc>
                <a:spcPct val="150000"/>
              </a:lnSpc>
            </a:pPr>
            <a:endParaRPr lang="nb-NO" altLang="nb-NO" dirty="0"/>
          </a:p>
          <a:p>
            <a:pPr eaLnBrk="1" hangingPunct="1">
              <a:lnSpc>
                <a:spcPct val="150000"/>
              </a:lnSpc>
            </a:pPr>
            <a:r>
              <a:rPr lang="nb-NO" altLang="nb-NO" dirty="0"/>
              <a:t>Er det noen som vet hva det er bilde av her? Fjellrev.</a:t>
            </a:r>
          </a:p>
        </p:txBody>
      </p:sp>
    </p:spTree>
    <p:extLst>
      <p:ext uri="{BB962C8B-B14F-4D97-AF65-F5344CB8AC3E}">
        <p14:creationId xmlns:p14="http://schemas.microsoft.com/office/powerpoint/2010/main" val="261286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D057CD-D71B-465B-805C-71054DD22C2E}" type="slidenum">
              <a:rPr lang="en-GB" altLang="nb-NO" smtClean="0"/>
              <a:pPr/>
              <a:t>3</a:t>
            </a:fld>
            <a:endParaRPr lang="en-GB" altLang="nb-NO"/>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nb-NO" altLang="nb-NO" dirty="0"/>
              <a:t>Det finnes mange arter som er ulike utrydningstrua og noen er mer utrydningstrua enn andre. </a:t>
            </a:r>
          </a:p>
          <a:p>
            <a:pPr eaLnBrk="1" hangingPunct="1"/>
            <a:r>
              <a:rPr lang="nb-NO" altLang="nb-NO" dirty="0"/>
              <a:t>Forskere har laget en skala som måler truetheten for hver art. </a:t>
            </a:r>
          </a:p>
          <a:p>
            <a:pPr eaLnBrk="1" hangingPunct="1"/>
            <a:r>
              <a:rPr lang="nb-NO" altLang="nb-NO" dirty="0"/>
              <a:t>Bevaringsstatusen av en art indikerer hvor stor risiko arten har for å bli utryddet i nær fremtid (innen tre generasjoner).</a:t>
            </a:r>
          </a:p>
          <a:p>
            <a:pPr eaLnBrk="1" hangingPunct="1"/>
            <a:endParaRPr lang="nb-NO" altLang="nb-NO" dirty="0"/>
          </a:p>
          <a:p>
            <a:pPr eaLnBrk="1" hangingPunct="1"/>
            <a:r>
              <a:rPr lang="nb-NO" altLang="nb-NO" dirty="0"/>
              <a:t>Artene på endene av skalaen er de som har minst eller mest sjanse for å bli utryddet.</a:t>
            </a:r>
          </a:p>
          <a:p>
            <a:pPr eaLnBrk="1" hangingPunct="1"/>
            <a:r>
              <a:rPr lang="en-GB" altLang="nb-NO" dirty="0"/>
              <a:t>RE: </a:t>
            </a:r>
            <a:r>
              <a:rPr lang="nb-NO" altLang="nb-NO" dirty="0"/>
              <a:t>Dette er en </a:t>
            </a:r>
            <a:r>
              <a:rPr lang="nb-NO" altLang="nb-NO" dirty="0" err="1"/>
              <a:t>Thylacine</a:t>
            </a:r>
            <a:r>
              <a:rPr lang="nb-NO" altLang="nb-NO" dirty="0"/>
              <a:t> (Tasmansk tiger) som er utryddet. De fantes i Tasmania fram til 1930 tallet og ble utryddet gjennom jakt på grunn av at de drepte sau.</a:t>
            </a:r>
            <a:endParaRPr lang="en-GB" altLang="nb-NO" dirty="0"/>
          </a:p>
        </p:txBody>
      </p:sp>
    </p:spTree>
    <p:extLst>
      <p:ext uri="{BB962C8B-B14F-4D97-AF65-F5344CB8AC3E}">
        <p14:creationId xmlns:p14="http://schemas.microsoft.com/office/powerpoint/2010/main" val="142005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9095AF-CAFD-479B-AFAB-074103BB04B0}" type="slidenum">
              <a:rPr lang="en-GB" altLang="nb-NO" smtClean="0"/>
              <a:pPr/>
              <a:t>4</a:t>
            </a:fld>
            <a:endParaRPr lang="en-GB" altLang="nb-NO"/>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p:txBody>
          <a:bodyPr/>
          <a:lstStyle/>
          <a:p>
            <a:pPr eaLnBrk="1" hangingPunct="1">
              <a:defRPr/>
            </a:pPr>
            <a:r>
              <a:rPr lang="nb-NO" altLang="nb-NO" dirty="0"/>
              <a:t>Spør klassen: Hvorfor er disse artene trua?</a:t>
            </a:r>
          </a:p>
          <a:p>
            <a:pPr marL="171450" indent="-171450" eaLnBrk="1" hangingPunct="1">
              <a:buFont typeface="Arial" panose="020B0604020202020204" pitchFamily="34" charset="0"/>
              <a:buChar char="•"/>
              <a:defRPr/>
            </a:pPr>
            <a:r>
              <a:rPr lang="nb-NO" altLang="nb-NO" dirty="0"/>
              <a:t>Bilder:</a:t>
            </a:r>
          </a:p>
          <a:p>
            <a:pPr marL="457200" lvl="1" indent="0" eaLnBrk="1" hangingPunct="1">
              <a:buFont typeface="Arial" panose="020B0604020202020204" pitchFamily="34" charset="0"/>
              <a:buNone/>
              <a:defRPr/>
            </a:pPr>
            <a:r>
              <a:rPr lang="nb-NO" altLang="nb-NO" dirty="0"/>
              <a:t>Ulv		Fjellrev	Ærfugl</a:t>
            </a:r>
          </a:p>
          <a:p>
            <a:pPr marL="457200" lvl="1" indent="0" eaLnBrk="1" hangingPunct="1">
              <a:buFont typeface="Arial" panose="020B0604020202020204" pitchFamily="34" charset="0"/>
              <a:buNone/>
              <a:defRPr/>
            </a:pPr>
            <a:r>
              <a:rPr lang="nb-NO" altLang="nb-NO" dirty="0"/>
              <a:t>Isbjørn		</a:t>
            </a:r>
            <a:r>
              <a:rPr lang="nb-NO" altLang="nb-NO" dirty="0" err="1"/>
              <a:t>Jaktfalk</a:t>
            </a:r>
            <a:r>
              <a:rPr lang="nb-NO" altLang="nb-NO" dirty="0"/>
              <a:t>	Humle</a:t>
            </a:r>
          </a:p>
          <a:p>
            <a:pPr eaLnBrk="1" hangingPunct="1">
              <a:defRPr/>
            </a:pPr>
            <a:endParaRPr lang="nb-NO" altLang="nb-NO" dirty="0"/>
          </a:p>
          <a:p>
            <a:pPr eaLnBrk="1" hangingPunct="1">
              <a:defRPr/>
            </a:pPr>
            <a:r>
              <a:rPr lang="nb-NO" altLang="nb-NO" dirty="0"/>
              <a:t>Hvilke trusler fører til utrydning av planter og dyr? </a:t>
            </a:r>
          </a:p>
          <a:p>
            <a:pPr marL="171450" indent="-171450" eaLnBrk="1" hangingPunct="1">
              <a:buFont typeface="Arial" panose="020B0604020202020204" pitchFamily="34" charset="0"/>
              <a:buChar char="•"/>
              <a:defRPr/>
            </a:pPr>
            <a:r>
              <a:rPr lang="nb-NO" altLang="nb-NO" dirty="0"/>
              <a:t>Jakt/ulovlig jakt (på grunn av pelsen eller på grunn av de konfliktene de skaper)</a:t>
            </a:r>
          </a:p>
          <a:p>
            <a:pPr marL="171450" indent="-171450" eaLnBrk="1" hangingPunct="1">
              <a:buFont typeface="Arial" panose="020B0604020202020204" pitchFamily="34" charset="0"/>
              <a:buChar char="•"/>
              <a:defRPr/>
            </a:pPr>
            <a:r>
              <a:rPr lang="nb-NO" altLang="nb-NO" dirty="0"/>
              <a:t>Overfisking/overhøsting</a:t>
            </a:r>
          </a:p>
          <a:p>
            <a:pPr marL="171450" indent="-171450" eaLnBrk="1" hangingPunct="1">
              <a:buFont typeface="Arial" panose="020B0604020202020204" pitchFamily="34" charset="0"/>
              <a:buChar char="•"/>
              <a:defRPr/>
            </a:pPr>
            <a:r>
              <a:rPr lang="nb-NO" altLang="nb-NO" dirty="0"/>
              <a:t>Nye arter (</a:t>
            </a:r>
            <a:r>
              <a:rPr lang="nb-NO" altLang="nb-NO" dirty="0" err="1"/>
              <a:t>invanndrende</a:t>
            </a:r>
            <a:r>
              <a:rPr lang="nb-NO" altLang="nb-NO" dirty="0"/>
              <a:t> arter kan ha med seg sykdommer som truer lokale arter eller de kan opptre som rovdyr på opprinnelige arter).</a:t>
            </a:r>
          </a:p>
          <a:p>
            <a:pPr marL="171450" indent="-171450" eaLnBrk="1" hangingPunct="1">
              <a:buFont typeface="Arial" panose="020B0604020202020204" pitchFamily="34" charset="0"/>
              <a:buChar char="•"/>
              <a:defRPr/>
            </a:pPr>
            <a:r>
              <a:rPr lang="nb-NO" altLang="nb-NO" dirty="0"/>
              <a:t>Forurensing (kan være oljeutslipp, pesticider, næringsavrenning fra jordbruksland, luftforurensing).</a:t>
            </a:r>
          </a:p>
          <a:p>
            <a:pPr marL="171450" indent="-171450" eaLnBrk="1" hangingPunct="1">
              <a:buFont typeface="Arial" panose="020B0604020202020204" pitchFamily="34" charset="0"/>
              <a:buChar char="•"/>
              <a:defRPr/>
            </a:pPr>
            <a:r>
              <a:rPr lang="nb-NO" altLang="nb-NO" dirty="0"/>
              <a:t>Handel med kjæledyr (noen ønsker å ha sjeldne og eksotiske planter i besittelse eller dyr som kjæledyr).</a:t>
            </a:r>
          </a:p>
          <a:p>
            <a:pPr marL="171450" indent="-171450" eaLnBrk="1" hangingPunct="1">
              <a:buFont typeface="Arial" panose="020B0604020202020204" pitchFamily="34" charset="0"/>
              <a:buChar char="•"/>
              <a:defRPr/>
            </a:pPr>
            <a:r>
              <a:rPr lang="nb-NO" altLang="nb-NO" dirty="0"/>
              <a:t>Tap av leveområder/avskoging/oppsplitting av leveområder ( storstilt hogst, oppdyrking til jordbruksland, infrastrukturtiltak som nye områder som brukes til hytteområder, kraftutbygging, veier etc.).</a:t>
            </a:r>
          </a:p>
          <a:p>
            <a:pPr marL="171450" indent="-171450" eaLnBrk="1" hangingPunct="1">
              <a:buFont typeface="Arial" panose="020B0604020202020204" pitchFamily="34" charset="0"/>
              <a:buChar char="•"/>
              <a:defRPr/>
            </a:pPr>
            <a:endParaRPr lang="nb-NO" altLang="nb-NO" dirty="0"/>
          </a:p>
          <a:p>
            <a:pPr eaLnBrk="1" hangingPunct="1">
              <a:buFont typeface="Arial" panose="020B0604020202020204" pitchFamily="34" charset="0"/>
              <a:buNone/>
              <a:defRPr/>
            </a:pPr>
            <a:r>
              <a:rPr lang="nb-NO" altLang="nb-NO" dirty="0"/>
              <a:t>Det er også viktig å nevne en stor og viktig faktor som klimaendring. Dette fører til endring av leveområder for dyr, planter og insekter.</a:t>
            </a:r>
          </a:p>
          <a:p>
            <a:pPr marL="171450" indent="-171450" eaLnBrk="1" hangingPunct="1">
              <a:buFont typeface="Arial" panose="020B0604020202020204" pitchFamily="34" charset="0"/>
              <a:buChar char="•"/>
              <a:defRPr/>
            </a:pPr>
            <a:r>
              <a:rPr lang="nb-NO" altLang="nb-NO" dirty="0"/>
              <a:t>Smelting av is i polare strøk fører til endringer av leveområdene og forholdene for polare arter som isbjørn og sel.</a:t>
            </a:r>
          </a:p>
          <a:p>
            <a:pPr marL="171450" indent="-171450" eaLnBrk="1" hangingPunct="1">
              <a:buFont typeface="Arial" panose="020B0604020202020204" pitchFamily="34" charset="0"/>
              <a:buChar char="•"/>
              <a:defRPr/>
            </a:pPr>
            <a:r>
              <a:rPr lang="nb-NO" altLang="nb-NO" dirty="0"/>
              <a:t>Sykdommer og parasitter, dette vil spesielt være kritisk for små bestander som moskus og fjellrev.</a:t>
            </a:r>
          </a:p>
        </p:txBody>
      </p:sp>
    </p:spTree>
    <p:extLst>
      <p:ext uri="{BB962C8B-B14F-4D97-AF65-F5344CB8AC3E}">
        <p14:creationId xmlns:p14="http://schemas.microsoft.com/office/powerpoint/2010/main" val="222003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E9A861-9AC3-40D3-B8C8-72B1700E4F58}" type="slidenum">
              <a:rPr lang="en-GB" altLang="nb-NO" smtClean="0"/>
              <a:pPr/>
              <a:t>5</a:t>
            </a:fld>
            <a:endParaRPr lang="en-GB" altLang="nb-NO"/>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nb-NO" altLang="nb-NO" dirty="0"/>
              <a:t>Trua arter finnes over hele verden, også i Norge. Utfordringene for den enkelte art kan være den same som for mange andre arter, bade i Norge og i resten av verden. </a:t>
            </a:r>
          </a:p>
          <a:p>
            <a:pPr eaLnBrk="1" hangingPunct="1"/>
            <a:r>
              <a:rPr lang="nb-NO" altLang="nb-NO" dirty="0"/>
              <a:t>Sammenlikning av artenes utfordringer;</a:t>
            </a:r>
          </a:p>
          <a:p>
            <a:pPr eaLnBrk="1" hangingPunct="1"/>
            <a:r>
              <a:rPr lang="nb-NO" altLang="nb-NO" b="1" dirty="0"/>
              <a:t>Ulv og </a:t>
            </a:r>
            <a:r>
              <a:rPr lang="nb-NO" altLang="nb-NO" b="1" dirty="0" err="1"/>
              <a:t>jaktfalk</a:t>
            </a:r>
            <a:r>
              <a:rPr lang="nb-NO" altLang="nb-NO" b="1" dirty="0"/>
              <a:t>  er</a:t>
            </a:r>
            <a:r>
              <a:rPr lang="nb-NO" altLang="nb-NO" dirty="0"/>
              <a:t> </a:t>
            </a:r>
            <a:r>
              <a:rPr lang="nb-NO" altLang="nb-NO" b="1" dirty="0"/>
              <a:t>utsatt for ulovlig jakt.</a:t>
            </a:r>
          </a:p>
          <a:p>
            <a:pPr eaLnBrk="1" hangingPunct="1"/>
            <a:r>
              <a:rPr lang="nb-NO" altLang="nb-NO" dirty="0"/>
              <a:t>Ulven har blitt jaktet ulovlig på fordi den årlig dreper mange sau som går på </a:t>
            </a:r>
            <a:r>
              <a:rPr lang="nb-NO" altLang="nb-NO" dirty="0" err="1"/>
              <a:t>utmarksbeitetar</a:t>
            </a:r>
            <a:r>
              <a:rPr lang="nb-NO" altLang="nb-NO" dirty="0"/>
              <a:t> og tar elg som vi mennesker også liker å jakte på. I tillegg drepes flere jakthunder av ulv hvert år. Noen mennesker er redde for ulv. </a:t>
            </a:r>
          </a:p>
          <a:p>
            <a:pPr eaLnBrk="1" hangingPunct="1"/>
            <a:r>
              <a:rPr lang="nb-NO" altLang="nb-NO" dirty="0"/>
              <a:t>Jaktfalken og de andre rovfuglene ble hardt jaktet på frem til de ble fredet I 1971. Etter den tid har reirplyndring, tyveri av egg i reir, eller kyllinger vært avdekket. Eggene eller fuglene selges ulovlig til falkonervirksomhet i andre land. </a:t>
            </a:r>
          </a:p>
          <a:p>
            <a:pPr eaLnBrk="1" hangingPunct="1"/>
            <a:r>
              <a:rPr lang="nb-NO" altLang="nb-NO" b="1" dirty="0"/>
              <a:t>Både isbjørnen og fjellreven er utsatt for klimaendringer. </a:t>
            </a:r>
            <a:r>
              <a:rPr lang="nb-NO" altLang="nb-NO" b="0" dirty="0"/>
              <a:t>Klima</a:t>
            </a:r>
            <a:r>
              <a:rPr lang="nb-NO" altLang="nb-NO" dirty="0"/>
              <a:t> påvirker leveområdet deres og begge artene er truet på grunn av storstilt jakt i gamle dager.</a:t>
            </a:r>
          </a:p>
          <a:p>
            <a:pPr eaLnBrk="1" hangingPunct="1"/>
            <a:r>
              <a:rPr lang="nb-NO" altLang="nb-NO" b="1" dirty="0"/>
              <a:t>Ærfugl er utsatt for oljesøl</a:t>
            </a:r>
            <a:r>
              <a:rPr lang="nb-NO" altLang="nb-NO" dirty="0"/>
              <a:t>. Forurensing som her oljeutslipp, har stor lokal påvirkning på artene. Arter som er høyt oppe i næringspyramiden akkumulerer giftstoffer som er tatt opp i byttedyrene. Dette gjelder også isbjørn og </a:t>
            </a:r>
            <a:r>
              <a:rPr lang="nb-NO" altLang="nb-NO" dirty="0" err="1"/>
              <a:t>jaktfalk</a:t>
            </a:r>
            <a:r>
              <a:rPr lang="nb-NO" altLang="nb-NO" dirty="0"/>
              <a:t>. </a:t>
            </a:r>
          </a:p>
          <a:p>
            <a:pPr eaLnBrk="1" hangingPunct="1"/>
            <a:r>
              <a:rPr lang="nb-NO" altLang="nb-NO" dirty="0"/>
              <a:t>Sprøyting av giftstoffer på planter fører til endring av blomstene, og det fører igjen til at humler dør enten av giften eller sulter ihjel på grunn av manglende “riktige” blomster som de kan hente nektar fra.</a:t>
            </a:r>
          </a:p>
        </p:txBody>
      </p:sp>
    </p:spTree>
    <p:extLst>
      <p:ext uri="{BB962C8B-B14F-4D97-AF65-F5344CB8AC3E}">
        <p14:creationId xmlns:p14="http://schemas.microsoft.com/office/powerpoint/2010/main" val="411448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D13306-A5DF-4B93-AE7D-D441D5FA393C}" type="slidenum">
              <a:rPr lang="en-GB" altLang="nb-NO" smtClean="0"/>
              <a:pPr/>
              <a:t>6</a:t>
            </a:fld>
            <a:endParaRPr lang="en-GB" altLang="nb-NO"/>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nb-NO" altLang="nb-NO" dirty="0"/>
              <a:t>Mange arter har utfordringer for å overleve, hver dag.</a:t>
            </a:r>
          </a:p>
          <a:p>
            <a:pPr eaLnBrk="1" hangingPunct="1"/>
            <a:r>
              <a:rPr lang="nb-NO" altLang="nb-NO" dirty="0"/>
              <a:t>Etterhvert som vi mennesker blir flere, bruker vi mer ressurser og vi trenger større arealer for å produsere mat og til infrastruktur.</a:t>
            </a:r>
          </a:p>
          <a:p>
            <a:pPr eaLnBrk="1" hangingPunct="1"/>
            <a:r>
              <a:rPr lang="nb-NO" altLang="nb-NO" dirty="0"/>
              <a:t>Det er viktig at vi tenker på våre handlinger og hvordan vi påvirker de andre artene på jorda.</a:t>
            </a:r>
          </a:p>
          <a:p>
            <a:pPr eaLnBrk="1" hangingPunct="1"/>
            <a:r>
              <a:rPr lang="nb-NO" altLang="nb-NO" dirty="0"/>
              <a:t>Bildet er fra en fotoutstilling som viser et område som tidligere var leveområdet for ville dyr, men som nå er tatt i bruk av mennesker til ulike formål. Her; søppeldynge. Fotografen ønsker å få oss til å tenke på våre arealmessige inngrep og hvordan det påvirker den opprinnelige naturen.</a:t>
            </a:r>
          </a:p>
        </p:txBody>
      </p:sp>
    </p:spTree>
    <p:extLst>
      <p:ext uri="{BB962C8B-B14F-4D97-AF65-F5344CB8AC3E}">
        <p14:creationId xmlns:p14="http://schemas.microsoft.com/office/powerpoint/2010/main" val="118967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7314CC-6BEB-4BB8-836B-55DC694DC363}" type="slidenum">
              <a:rPr lang="en-GB" altLang="nb-NO" smtClean="0"/>
              <a:pPr/>
              <a:t>7</a:t>
            </a:fld>
            <a:endParaRPr lang="en-GB" altLang="nb-NO"/>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nb-NO" altLang="nb-NO" b="1" dirty="0"/>
              <a:t>Vern av gjenlevende bestand</a:t>
            </a:r>
          </a:p>
          <a:p>
            <a:pPr eaLnBrk="1" hangingPunct="1"/>
            <a:r>
              <a:rPr lang="nb-NO" altLang="nb-NO" dirty="0"/>
              <a:t>Det svarte nesehornet i Afrika er et eksempel der viltvoktere passer på hvert enkelt individ mot krypskyting. Det er beregnet at bestanden av svarte nesehorn ble redusert med 96 %, når krypskytingen var på sitt mest aktive mellom 1970 og 1992.</a:t>
            </a:r>
          </a:p>
          <a:p>
            <a:pPr eaLnBrk="1" hangingPunct="1"/>
            <a:endParaRPr lang="nb-NO" altLang="nb-NO" b="1" dirty="0"/>
          </a:p>
          <a:p>
            <a:pPr eaLnBrk="1" hangingPunct="1"/>
            <a:r>
              <a:rPr lang="nb-NO" altLang="nb-NO" b="1" dirty="0"/>
              <a:t>Informasjon</a:t>
            </a:r>
          </a:p>
          <a:p>
            <a:pPr eaLnBrk="1" hangingPunct="1"/>
            <a:r>
              <a:rPr lang="nb-NO" altLang="nb-NO" dirty="0"/>
              <a:t>Dersom folk er klar over artene som lever i nærheten, er det lettere for folk å delta i en aktiv verneprosess. Tidligere var det ikke kjent hvor rovfuglene hadde reirlokaliteter. Etter å ha gjennomgått en endring fra et “hysj-hysj” system, er det nå godt kjent hvor lokalitetene er, og lokalbefolkningen deltar aktivt i å beskytte reirene og varsle Politi eller SNO om de ser noe mistenkelig.</a:t>
            </a:r>
          </a:p>
          <a:p>
            <a:pPr eaLnBrk="1" hangingPunct="1"/>
            <a:endParaRPr lang="nb-NO" altLang="nb-NO" b="1" dirty="0"/>
          </a:p>
          <a:p>
            <a:pPr eaLnBrk="1" hangingPunct="1"/>
            <a:r>
              <a:rPr lang="nb-NO" altLang="nb-NO" b="1" dirty="0"/>
              <a:t>Leveområdene til artene</a:t>
            </a:r>
          </a:p>
          <a:p>
            <a:pPr eaLnBrk="1" hangingPunct="1"/>
            <a:r>
              <a:rPr lang="nb-NO" altLang="nb-NO" dirty="0"/>
              <a:t>Mange arter har problemer med å overleve fordi leveområdene stadig blir mindre. Dette er den største utfordringen for både planter, insekter, fugler og dyr. Det er viktig å være klar over hvilke konsekvenser ødeleggelse av leveområdene til sårbare og trua arter har. Tidligere utførte vi inngrep i naturen uten å vite hva det kunne føre til. I dag har vi kunnskapen til å se konsekvensene av våre handlinger – derfor bør denne kunnskapen brukes aktivt for å ivareta artenes behov.</a:t>
            </a:r>
          </a:p>
        </p:txBody>
      </p:sp>
    </p:spTree>
    <p:extLst>
      <p:ext uri="{BB962C8B-B14F-4D97-AF65-F5344CB8AC3E}">
        <p14:creationId xmlns:p14="http://schemas.microsoft.com/office/powerpoint/2010/main" val="139511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3F1D13-04A9-4178-A0DA-C887B5199882}" type="slidenum">
              <a:rPr lang="en-GB" altLang="nb-NO" smtClean="0"/>
              <a:pPr/>
              <a:t>8</a:t>
            </a:fld>
            <a:endParaRPr lang="en-GB" altLang="nb-NO"/>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nb-NO" altLang="nb-NO" dirty="0"/>
              <a:t>Det er mange som arbeider for å bevare/ta vare på artene og forvalte dem bærekraftig.</a:t>
            </a:r>
          </a:p>
          <a:p>
            <a:pPr eaLnBrk="1" hangingPunct="1"/>
            <a:endParaRPr lang="nb-NO" altLang="nb-NO" dirty="0"/>
          </a:p>
          <a:p>
            <a:pPr eaLnBrk="1" hangingPunct="1"/>
            <a:r>
              <a:rPr lang="nb-NO" altLang="nb-NO" dirty="0"/>
              <a:t>For å vite hvor trua en art er, trenger vi en oversikt over bestands-/populasjonsstørrelsen og leveområde.</a:t>
            </a:r>
          </a:p>
          <a:p>
            <a:pPr eaLnBrk="1" hangingPunct="1"/>
            <a:r>
              <a:rPr lang="nb-NO" altLang="nb-NO" dirty="0"/>
              <a:t>Det er mange forskere som arbeider med kartlegging av utbredelse og bestandsstørrelse. </a:t>
            </a:r>
          </a:p>
          <a:p>
            <a:pPr eaLnBrk="1" hangingPunct="1"/>
            <a:r>
              <a:rPr lang="nb-NO" altLang="nb-NO" dirty="0"/>
              <a:t>Når bestandssituasjonen er avklart, og behov for leveområdet er kartlagt, er det enklere å bli enige om kunnskapsgrunnlaget før forvaltningstiltak settes inn.</a:t>
            </a:r>
          </a:p>
        </p:txBody>
      </p:sp>
    </p:spTree>
    <p:extLst>
      <p:ext uri="{BB962C8B-B14F-4D97-AF65-F5344CB8AC3E}">
        <p14:creationId xmlns:p14="http://schemas.microsoft.com/office/powerpoint/2010/main" val="73073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4F5088-6D1B-46F3-8EC9-E18AB76FE850}" type="slidenum">
              <a:rPr lang="en-GB" altLang="nb-NO" smtClean="0"/>
              <a:pPr/>
              <a:t>9</a:t>
            </a:fld>
            <a:endParaRPr lang="en-GB" altLang="nb-NO"/>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nb-NO" altLang="nb-NO" b="1" dirty="0"/>
              <a:t>Avlsprogram</a:t>
            </a:r>
          </a:p>
          <a:p>
            <a:pPr eaLnBrk="1" hangingPunct="1"/>
            <a:r>
              <a:rPr lang="nb-NO" altLang="nb-NO" dirty="0"/>
              <a:t>Avle frem ynglinger i fangenskap. Kan brukes for å bistå en arts bestandssituasjon, spesielt når avkom settes ut i det fri.</a:t>
            </a:r>
          </a:p>
          <a:p>
            <a:pPr eaLnBrk="1" hangingPunct="1"/>
            <a:endParaRPr lang="nb-NO" altLang="nb-NO" b="1" dirty="0"/>
          </a:p>
          <a:p>
            <a:pPr eaLnBrk="1" hangingPunct="1"/>
            <a:r>
              <a:rPr lang="nb-NO" altLang="nb-NO" b="1" dirty="0"/>
              <a:t>Fjellreven</a:t>
            </a:r>
          </a:p>
          <a:p>
            <a:pPr eaLnBrk="1" hangingPunct="1"/>
            <a:r>
              <a:rPr lang="nb-NO" altLang="nb-NO" dirty="0"/>
              <a:t>Individer ble fanget i det fri, for å produsere avkom i store innhegninger. Valpene som ble født i hegn, blir satt ut første leveåret. Valpene settes ut i tidligere fjellrevlokaliteter, men med kunstige hi som kjent faktor fra fangenskapet. Det blir satt ut foringsautomater og følges opp av oppsyn og forskning for å kartlegge overlevelse, reproduksjon samt vandring og genetikk. Dette blir det mer om når klassen besøker </a:t>
            </a:r>
            <a:r>
              <a:rPr lang="nb-NO" altLang="nb-NO" dirty="0" err="1"/>
              <a:t>Sæterfjellet</a:t>
            </a:r>
            <a:r>
              <a:rPr lang="nb-NO" altLang="nb-NO" dirty="0"/>
              <a:t>/en </a:t>
            </a:r>
            <a:r>
              <a:rPr lang="nb-NO" altLang="nb-NO" dirty="0" err="1"/>
              <a:t>hilokalitet</a:t>
            </a:r>
            <a:r>
              <a:rPr lang="nb-NO" altLang="nb-NO" dirty="0"/>
              <a:t>.</a:t>
            </a:r>
          </a:p>
          <a:p>
            <a:pPr eaLnBrk="1" hangingPunct="1"/>
            <a:endParaRPr lang="nb-NO" altLang="nb-NO" dirty="0"/>
          </a:p>
          <a:p>
            <a:pPr eaLnBrk="1" hangingPunct="1"/>
            <a:r>
              <a:rPr lang="nb-NO" altLang="nb-NO" dirty="0"/>
              <a:t>I andre land kjenner vi til lignende tiltak som oppformering av Panda, hvor avkommet blir satt ut for å berge arten.</a:t>
            </a:r>
          </a:p>
        </p:txBody>
      </p:sp>
    </p:spTree>
    <p:extLst>
      <p:ext uri="{BB962C8B-B14F-4D97-AF65-F5344CB8AC3E}">
        <p14:creationId xmlns:p14="http://schemas.microsoft.com/office/powerpoint/2010/main" val="777641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6340" y="578498"/>
            <a:ext cx="7372327" cy="1418253"/>
          </a:xfrm>
        </p:spPr>
        <p:txBody>
          <a:bodyPr anchor="b">
            <a:normAutofit/>
          </a:bodyPr>
          <a:lstStyle>
            <a:lvl1pPr algn="l">
              <a:defRPr sz="5400"/>
            </a:lvl1pPr>
          </a:lstStyle>
          <a:p>
            <a:r>
              <a:rPr lang="en-US" dirty="0"/>
              <a:t>Click to edit Master title style</a:t>
            </a:r>
            <a:endParaRPr dirty="0"/>
          </a:p>
        </p:txBody>
      </p:sp>
      <p:pic>
        <p:nvPicPr>
          <p:cNvPr id="4" name="Picture 2" descr="Fjellrev i sekken feil f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0811" y="5428735"/>
            <a:ext cx="2162540" cy="142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nhold og kulepunkter">
    <p:spTree>
      <p:nvGrpSpPr>
        <p:cNvPr id="1" name=""/>
        <p:cNvGrpSpPr/>
        <p:nvPr/>
      </p:nvGrpSpPr>
      <p:grpSpPr>
        <a:xfrm>
          <a:off x="0" y="0"/>
          <a:ext cx="0" cy="0"/>
          <a:chOff x="0" y="0"/>
          <a:chExt cx="0" cy="0"/>
        </a:xfrm>
      </p:grpSpPr>
      <p:sp>
        <p:nvSpPr>
          <p:cNvPr id="2" name="Title 1"/>
          <p:cNvSpPr>
            <a:spLocks noGrp="1"/>
          </p:cNvSpPr>
          <p:nvPr>
            <p:ph type="title"/>
          </p:nvPr>
        </p:nvSpPr>
        <p:spPr>
          <a:xfrm>
            <a:off x="798910" y="304800"/>
            <a:ext cx="7543802" cy="1104122"/>
          </a:xfrm>
        </p:spPr>
        <p:txBody>
          <a:bodyPr/>
          <a:lstStyle/>
          <a:p>
            <a:r>
              <a:rPr lang="en-US" dirty="0"/>
              <a:t>Click to edit Master title style</a:t>
            </a:r>
            <a:endParaRPr dirty="0"/>
          </a:p>
        </p:txBody>
      </p:sp>
      <p:sp>
        <p:nvSpPr>
          <p:cNvPr id="3" name="Content Placeholder 2"/>
          <p:cNvSpPr>
            <a:spLocks noGrp="1"/>
          </p:cNvSpPr>
          <p:nvPr>
            <p:ph idx="1"/>
          </p:nvPr>
        </p:nvSpPr>
        <p:spPr>
          <a:xfrm>
            <a:off x="798911" y="1558212"/>
            <a:ext cx="7543800" cy="4423488"/>
          </a:xfrm>
          <a:prstGeom prst="rect">
            <a:avLst/>
          </a:prstGeom>
        </p:spPr>
        <p:txBody>
          <a:bodyPr/>
          <a:lstStyle>
            <a:lvl1pPr marL="179388" indent="-179388">
              <a:spcBef>
                <a:spcPts val="1200"/>
              </a:spcBef>
              <a:spcAft>
                <a:spcPts val="600"/>
              </a:spcAft>
              <a:buClr>
                <a:schemeClr val="accent3"/>
              </a:buClr>
              <a:defRPr/>
            </a:lvl1pPr>
            <a:lvl2pPr marL="539750" indent="-179388">
              <a:spcBef>
                <a:spcPts val="0"/>
              </a:spcBef>
              <a:buClr>
                <a:schemeClr val="accent3"/>
              </a:buClr>
              <a:defRPr/>
            </a:lvl2pPr>
            <a:lvl3pPr marL="900113" indent="-180975">
              <a:spcBef>
                <a:spcPts val="0"/>
              </a:spcBef>
              <a:buClr>
                <a:schemeClr val="accent3"/>
              </a:buClr>
              <a:defRPr/>
            </a:lvl3pPr>
            <a:lvl4pPr marL="1258888" indent="-179388">
              <a:spcBef>
                <a:spcPts val="0"/>
              </a:spcBef>
              <a:buClr>
                <a:schemeClr val="accent3"/>
              </a:buClr>
              <a:defRPr/>
            </a:lvl4pPr>
            <a:lvl5pPr marL="1611313" indent="-179388">
              <a:spcBef>
                <a:spcPts val="0"/>
              </a:spcBef>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og tekst">
    <p:spTree>
      <p:nvGrpSpPr>
        <p:cNvPr id="1" name=""/>
        <p:cNvGrpSpPr/>
        <p:nvPr/>
      </p:nvGrpSpPr>
      <p:grpSpPr>
        <a:xfrm>
          <a:off x="0" y="0"/>
          <a:ext cx="0" cy="0"/>
          <a:chOff x="0" y="0"/>
          <a:chExt cx="0" cy="0"/>
        </a:xfrm>
      </p:grpSpPr>
      <p:sp>
        <p:nvSpPr>
          <p:cNvPr id="2" name="Title 1"/>
          <p:cNvSpPr>
            <a:spLocks noGrp="1"/>
          </p:cNvSpPr>
          <p:nvPr>
            <p:ph type="title"/>
          </p:nvPr>
        </p:nvSpPr>
        <p:spPr>
          <a:xfrm>
            <a:off x="798910" y="304800"/>
            <a:ext cx="7543802" cy="1104122"/>
          </a:xfrm>
        </p:spPr>
        <p:txBody>
          <a:bodyPr/>
          <a:lstStyle/>
          <a:p>
            <a:r>
              <a:rPr lang="en-US" dirty="0"/>
              <a:t>Click to edit Master title style</a:t>
            </a:r>
            <a:endParaRPr dirty="0"/>
          </a:p>
        </p:txBody>
      </p:sp>
      <p:sp>
        <p:nvSpPr>
          <p:cNvPr id="6" name="Content Placeholder 2"/>
          <p:cNvSpPr>
            <a:spLocks noGrp="1"/>
          </p:cNvSpPr>
          <p:nvPr>
            <p:ph idx="1"/>
          </p:nvPr>
        </p:nvSpPr>
        <p:spPr>
          <a:xfrm>
            <a:off x="798911" y="1558212"/>
            <a:ext cx="7543800" cy="4423488"/>
          </a:xfrm>
          <a:prstGeom prst="rect">
            <a:avLst/>
          </a:prstGeom>
        </p:spPr>
        <p:txBody>
          <a:bodyPr/>
          <a:lstStyle>
            <a:lvl1pPr marL="0" indent="0">
              <a:spcBef>
                <a:spcPts val="1200"/>
              </a:spcBef>
              <a:buNone/>
              <a:defRPr/>
            </a:lvl1pPr>
          </a:lstStyle>
          <a:p>
            <a:pPr lvl="0"/>
            <a:r>
              <a:rPr lang="en-US" dirty="0"/>
              <a:t>Edit Master text styles</a:t>
            </a: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798910" y="304800"/>
            <a:ext cx="7543802" cy="1113453"/>
          </a:xfrm>
        </p:spPr>
        <p:txBody>
          <a:bodyPr/>
          <a:lstStyle/>
          <a:p>
            <a:r>
              <a:rPr lang="en-US" dirty="0"/>
              <a:t>Click to edit Master title style</a:t>
            </a:r>
            <a:endParaRPr dirty="0"/>
          </a:p>
        </p:txBody>
      </p:sp>
      <p:sp>
        <p:nvSpPr>
          <p:cNvPr id="6" name="Content Placeholder 2"/>
          <p:cNvSpPr>
            <a:spLocks noGrp="1"/>
          </p:cNvSpPr>
          <p:nvPr>
            <p:ph idx="1"/>
          </p:nvPr>
        </p:nvSpPr>
        <p:spPr>
          <a:xfrm>
            <a:off x="798911" y="1558212"/>
            <a:ext cx="7543800" cy="4423488"/>
          </a:xfrm>
          <a:prstGeom prst="rect">
            <a:avLst/>
          </a:prstGeom>
        </p:spPr>
        <p:txBody>
          <a:bodyPr/>
          <a:lstStyle>
            <a:lvl1pPr marL="0" indent="0">
              <a:spcBef>
                <a:spcPts val="0"/>
              </a:spcBef>
              <a:buNone/>
              <a:defRPr/>
            </a:lvl1pPr>
          </a:lstStyle>
          <a:p>
            <a:pPr lvl="0"/>
            <a:endParaRPr lang="en-US" dirty="0"/>
          </a:p>
        </p:txBody>
      </p:sp>
    </p:spTree>
    <p:extLst>
      <p:ext uri="{BB962C8B-B14F-4D97-AF65-F5344CB8AC3E}">
        <p14:creationId xmlns:p14="http://schemas.microsoft.com/office/powerpoint/2010/main" val="830822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Picture 2" descr="Fjellrev i sekken feil font"/>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541077" y="432243"/>
            <a:ext cx="1602923" cy="105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98910" y="323462"/>
            <a:ext cx="7543802" cy="1085461"/>
          </a:xfrm>
          <a:prstGeom prst="rect">
            <a:avLst/>
          </a:prstGeom>
        </p:spPr>
        <p:txBody>
          <a:bodyPr vert="horz" lIns="91440" tIns="45720" rIns="91440" bIns="45720" rtlCol="0" anchor="b">
            <a:normAutofit/>
          </a:bodyPr>
          <a:lstStyle/>
          <a:p>
            <a:r>
              <a:rPr lang="en-US" dirty="0"/>
              <a:t>Click to edit Master title style</a:t>
            </a:r>
            <a:endParaRP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5" r:id="rId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377" rtl="0" eaLnBrk="1" latinLnBrk="0" hangingPunct="1">
        <a:lnSpc>
          <a:spcPct val="90000"/>
        </a:lnSpc>
        <a:spcBef>
          <a:spcPct val="0"/>
        </a:spcBef>
        <a:buNone/>
        <a:defRPr sz="3600" b="1" kern="1200">
          <a:solidFill>
            <a:srgbClr val="425563"/>
          </a:solidFill>
          <a:latin typeface="+mj-lt"/>
          <a:ea typeface="+mj-ea"/>
          <a:cs typeface="+mj-cs"/>
        </a:defRPr>
      </a:lvl1pPr>
    </p:titleStyle>
    <p:bodyStyle>
      <a:lvl1pPr marL="347463" indent="-347463" algn="l" defTabSz="914377" rtl="0" eaLnBrk="1" latinLnBrk="0" hangingPunct="1">
        <a:lnSpc>
          <a:spcPct val="100000"/>
        </a:lnSpc>
        <a:spcBef>
          <a:spcPts val="1800"/>
        </a:spcBef>
        <a:buFont typeface="Arial" panose="020B0604020202020204" pitchFamily="34" charset="0"/>
        <a:buChar char="•"/>
        <a:defRPr sz="2400" kern="1200">
          <a:solidFill>
            <a:srgbClr val="425563"/>
          </a:solidFill>
          <a:latin typeface="+mn-lt"/>
          <a:ea typeface="+mn-ea"/>
          <a:cs typeface="+mn-cs"/>
        </a:defRPr>
      </a:lvl1pPr>
      <a:lvl2pPr marL="740645" indent="-283457" algn="l" defTabSz="914377" rtl="0" eaLnBrk="1" latinLnBrk="0" hangingPunct="1">
        <a:lnSpc>
          <a:spcPct val="100000"/>
        </a:lnSpc>
        <a:spcBef>
          <a:spcPts val="1200"/>
        </a:spcBef>
        <a:buFont typeface="Arial" panose="020B0604020202020204" pitchFamily="34" charset="0"/>
        <a:buChar char="•"/>
        <a:defRPr sz="2000" kern="1200">
          <a:solidFill>
            <a:srgbClr val="425563"/>
          </a:solidFill>
          <a:latin typeface="+mn-lt"/>
          <a:ea typeface="+mn-ea"/>
          <a:cs typeface="+mn-cs"/>
        </a:defRPr>
      </a:lvl2pPr>
      <a:lvl3pPr marL="1142971" indent="-228594" algn="l" defTabSz="914377" rtl="0" eaLnBrk="1" latinLnBrk="0" hangingPunct="1">
        <a:lnSpc>
          <a:spcPct val="100000"/>
        </a:lnSpc>
        <a:spcBef>
          <a:spcPts val="800"/>
        </a:spcBef>
        <a:buFont typeface="Arial" panose="020B0604020202020204" pitchFamily="34" charset="0"/>
        <a:buChar char="•"/>
        <a:defRPr sz="1800" kern="1200">
          <a:solidFill>
            <a:srgbClr val="425563"/>
          </a:solidFill>
          <a:latin typeface="+mn-lt"/>
          <a:ea typeface="+mn-ea"/>
          <a:cs typeface="+mn-cs"/>
        </a:defRPr>
      </a:lvl3pPr>
      <a:lvl4pPr marL="1600160" indent="-228594" algn="l" defTabSz="914377" rtl="0" eaLnBrk="1" latinLnBrk="0" hangingPunct="1">
        <a:lnSpc>
          <a:spcPct val="100000"/>
        </a:lnSpc>
        <a:spcBef>
          <a:spcPts val="600"/>
        </a:spcBef>
        <a:buFont typeface="Arial" panose="020B0604020202020204" pitchFamily="34" charset="0"/>
        <a:buChar char="•"/>
        <a:defRPr sz="1600" kern="1200">
          <a:solidFill>
            <a:srgbClr val="425563"/>
          </a:solidFill>
          <a:latin typeface="+mn-lt"/>
          <a:ea typeface="+mn-ea"/>
          <a:cs typeface="+mn-cs"/>
        </a:defRPr>
      </a:lvl4pPr>
      <a:lvl5pPr marL="2057349" indent="-228594" algn="l" defTabSz="914377" rtl="0" eaLnBrk="1" latinLnBrk="0" hangingPunct="1">
        <a:lnSpc>
          <a:spcPct val="100000"/>
        </a:lnSpc>
        <a:spcBef>
          <a:spcPts val="600"/>
        </a:spcBef>
        <a:buFont typeface="Arial" panose="020B0604020202020204" pitchFamily="34" charset="0"/>
        <a:buChar char="•"/>
        <a:defRPr sz="1600" kern="1200">
          <a:solidFill>
            <a:srgbClr val="425563"/>
          </a:solidFill>
          <a:latin typeface="+mn-lt"/>
          <a:ea typeface="+mn-ea"/>
          <a:cs typeface="+mn-cs"/>
        </a:defRPr>
      </a:lvl5pPr>
      <a:lvl6pPr marL="2514537" indent="-228594" algn="l" defTabSz="914377"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103" indent="-228594" algn="l" defTabSz="914377"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1"/>
          <p:cNvPicPr>
            <a:picLocks noChangeAspect="1"/>
          </p:cNvPicPr>
          <p:nvPr/>
        </p:nvPicPr>
        <p:blipFill rotWithShape="1">
          <a:blip r:embed="rId3">
            <a:extLst>
              <a:ext uri="{28A0092B-C50C-407E-A947-70E740481C1C}">
                <a14:useLocalDpi xmlns:a14="http://schemas.microsoft.com/office/drawing/2010/main" val="0"/>
              </a:ext>
            </a:extLst>
          </a:blip>
          <a:srcRect l="18178" r="25008"/>
          <a:stretch/>
        </p:blipFill>
        <p:spPr bwMode="auto">
          <a:xfrm>
            <a:off x="999121" y="2192783"/>
            <a:ext cx="2322213" cy="306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1711" y="2192783"/>
            <a:ext cx="2175700" cy="306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2"/>
          <p:cNvPicPr>
            <a:picLocks noChangeAspect="1"/>
          </p:cNvPicPr>
          <p:nvPr/>
        </p:nvPicPr>
        <p:blipFill rotWithShape="1">
          <a:blip r:embed="rId5">
            <a:extLst>
              <a:ext uri="{28A0092B-C50C-407E-A947-70E740481C1C}">
                <a14:useLocalDpi xmlns:a14="http://schemas.microsoft.com/office/drawing/2010/main" val="0"/>
              </a:ext>
            </a:extLst>
          </a:blip>
          <a:srcRect l="25240" r="16653"/>
          <a:stretch/>
        </p:blipFill>
        <p:spPr bwMode="auto">
          <a:xfrm>
            <a:off x="5871067" y="2192782"/>
            <a:ext cx="2230486" cy="306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normAutofit fontScale="90000"/>
          </a:bodyPr>
          <a:lstStyle/>
          <a:p>
            <a:r>
              <a:rPr lang="nb-NO" dirty="0"/>
              <a:t>Hva er en utrydningstrua art?</a:t>
            </a:r>
            <a:endParaRPr lang="en-US" dirty="0"/>
          </a:p>
        </p:txBody>
      </p:sp>
      <p:sp>
        <p:nvSpPr>
          <p:cNvPr id="8" name="TekstSylinder 2"/>
          <p:cNvSpPr txBox="1">
            <a:spLocks noChangeArrowheads="1"/>
          </p:cNvSpPr>
          <p:nvPr/>
        </p:nvSpPr>
        <p:spPr bwMode="auto">
          <a:xfrm>
            <a:off x="2246416" y="5043411"/>
            <a:ext cx="11608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Henrik </a:t>
            </a:r>
            <a:r>
              <a:rPr lang="en-GB" altLang="nb-NO" sz="800" dirty="0" err="1">
                <a:solidFill>
                  <a:schemeClr val="bg1"/>
                </a:solidFill>
                <a:latin typeface="Arial" panose="020B0604020202020204" pitchFamily="34" charset="0"/>
              </a:rPr>
              <a:t>Eira</a:t>
            </a:r>
            <a:r>
              <a:rPr lang="en-GB" altLang="nb-NO" sz="800" dirty="0">
                <a:solidFill>
                  <a:schemeClr val="bg1"/>
                </a:solidFill>
                <a:latin typeface="Arial" panose="020B0604020202020204" pitchFamily="34" charset="0"/>
              </a:rPr>
              <a:t>, SNO</a:t>
            </a:r>
          </a:p>
        </p:txBody>
      </p:sp>
      <p:sp>
        <p:nvSpPr>
          <p:cNvPr id="9" name="TekstSylinder 3"/>
          <p:cNvSpPr txBox="1">
            <a:spLocks noChangeArrowheads="1"/>
          </p:cNvSpPr>
          <p:nvPr/>
        </p:nvSpPr>
        <p:spPr bwMode="auto">
          <a:xfrm>
            <a:off x="7285975" y="5044367"/>
            <a:ext cx="987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Thor </a:t>
            </a:r>
            <a:r>
              <a:rPr lang="en-GB" altLang="nb-NO" sz="800" dirty="0" err="1">
                <a:solidFill>
                  <a:schemeClr val="bg1"/>
                </a:solidFill>
                <a:latin typeface="Arial" panose="020B0604020202020204" pitchFamily="34" charset="0"/>
              </a:rPr>
              <a:t>Østbye</a:t>
            </a:r>
            <a:r>
              <a:rPr lang="en-GB" altLang="nb-NO" sz="800" dirty="0">
                <a:latin typeface="Arial" panose="020B0604020202020204" pitchFamily="34" charset="0"/>
              </a:rPr>
              <a:t>.</a:t>
            </a:r>
          </a:p>
        </p:txBody>
      </p:sp>
      <p:sp>
        <p:nvSpPr>
          <p:cNvPr id="10" name="TekstSylinder 4"/>
          <p:cNvSpPr txBox="1">
            <a:spLocks noChangeArrowheads="1"/>
          </p:cNvSpPr>
          <p:nvPr/>
        </p:nvSpPr>
        <p:spPr bwMode="auto">
          <a:xfrm>
            <a:off x="4547822" y="5044367"/>
            <a:ext cx="12478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Carl Nordberg, SNO</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Bilde 1"/>
          <p:cNvPicPr>
            <a:picLocks noChangeAspect="1"/>
          </p:cNvPicPr>
          <p:nvPr/>
        </p:nvPicPr>
        <p:blipFill rotWithShape="1">
          <a:blip r:embed="rId3">
            <a:extLst>
              <a:ext uri="{28A0092B-C50C-407E-A947-70E740481C1C}">
                <a14:useLocalDpi xmlns:a14="http://schemas.microsoft.com/office/drawing/2010/main" val="0"/>
              </a:ext>
            </a:extLst>
          </a:blip>
          <a:srcRect t="14800"/>
          <a:stretch/>
        </p:blipFill>
        <p:spPr bwMode="auto">
          <a:xfrm>
            <a:off x="-9331" y="1731326"/>
            <a:ext cx="9144000" cy="431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kstSylinder 2"/>
          <p:cNvSpPr txBox="1">
            <a:spLocks noChangeArrowheads="1"/>
          </p:cNvSpPr>
          <p:nvPr/>
        </p:nvSpPr>
        <p:spPr bwMode="auto">
          <a:xfrm>
            <a:off x="258795" y="5831369"/>
            <a:ext cx="1439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John </a:t>
            </a:r>
            <a:r>
              <a:rPr lang="en-GB" altLang="nb-NO" sz="800" dirty="0" err="1">
                <a:solidFill>
                  <a:schemeClr val="bg1"/>
                </a:solidFill>
                <a:latin typeface="Arial" panose="020B0604020202020204" pitchFamily="34" charset="0"/>
              </a:rPr>
              <a:t>Lambela</a:t>
            </a:r>
            <a:r>
              <a:rPr lang="en-GB" altLang="nb-NO" sz="800" dirty="0">
                <a:solidFill>
                  <a:schemeClr val="bg1"/>
                </a:solidFill>
                <a:latin typeface="Arial" panose="020B0604020202020204" pitchFamily="34" charset="0"/>
              </a:rPr>
              <a:t>.</a:t>
            </a:r>
          </a:p>
        </p:txBody>
      </p:sp>
      <p:sp>
        <p:nvSpPr>
          <p:cNvPr id="3" name="Title 2"/>
          <p:cNvSpPr>
            <a:spLocks noGrp="1"/>
          </p:cNvSpPr>
          <p:nvPr>
            <p:ph type="title"/>
          </p:nvPr>
        </p:nvSpPr>
        <p:spPr/>
        <p:txBody>
          <a:bodyPr/>
          <a:lstStyle/>
          <a:p>
            <a:r>
              <a:rPr lang="en-GB" altLang="nb-NO" dirty="0" err="1" smtClean="0"/>
              <a:t>Fjellrevbestanden</a:t>
            </a:r>
            <a:r>
              <a:rPr lang="en-GB" altLang="nb-NO" dirty="0" smtClean="0"/>
              <a:t> </a:t>
            </a:r>
            <a:r>
              <a:rPr lang="en-GB" altLang="nb-NO" dirty="0" err="1" smtClean="0"/>
              <a:t>øker</a:t>
            </a:r>
            <a:r>
              <a:rPr lang="en-GB" altLang="nb-NO" dirty="0"/>
              <a:t>!</a:t>
            </a:r>
            <a:endParaRPr lang="nb-NO" dirty="0"/>
          </a:p>
        </p:txBody>
      </p:sp>
      <p:sp>
        <p:nvSpPr>
          <p:cNvPr id="22532" name="Text Box 10"/>
          <p:cNvSpPr txBox="1">
            <a:spLocks noChangeArrowheads="1"/>
          </p:cNvSpPr>
          <p:nvPr/>
        </p:nvSpPr>
        <p:spPr bwMode="auto">
          <a:xfrm>
            <a:off x="3601617" y="5122644"/>
            <a:ext cx="52624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nb-NO" altLang="nb-NO" sz="1800" i="1" dirty="0">
                <a:solidFill>
                  <a:schemeClr val="bg1"/>
                </a:solidFill>
                <a:latin typeface="+mj-lt"/>
              </a:rPr>
              <a:t>Avlsprogrammet har ført til at det er satt ut fjellrev i mange fjellområder. De etablerer seg og ser ut til å klare seg godt – så langt</a:t>
            </a:r>
            <a:r>
              <a:rPr lang="nb-NO" altLang="nb-NO" sz="1800" i="1" dirty="0">
                <a:solidFill>
                  <a:srgbClr val="425563"/>
                </a:solidFill>
                <a:latin typeface="+mj-lt"/>
              </a:rPr>
              <a:t>.</a:t>
            </a:r>
          </a:p>
        </p:txBody>
      </p:sp>
    </p:spTree>
    <p:extLst>
      <p:ext uri="{BB962C8B-B14F-4D97-AF65-F5344CB8AC3E}">
        <p14:creationId xmlns:p14="http://schemas.microsoft.com/office/powerpoint/2010/main" val="1632380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10" y="-83820"/>
            <a:ext cx="7543802" cy="1104122"/>
          </a:xfrm>
        </p:spPr>
        <p:txBody>
          <a:bodyPr/>
          <a:lstStyle/>
          <a:p>
            <a:r>
              <a:rPr lang="nb-NO" altLang="nb-NO" dirty="0"/>
              <a:t>D</a:t>
            </a:r>
            <a:r>
              <a:rPr lang="nb-NO" altLang="nb-NO" dirty="0" smtClean="0"/>
              <a:t>u kan hjelpe </a:t>
            </a:r>
            <a:r>
              <a:rPr lang="nb-NO" altLang="nb-NO" dirty="0"/>
              <a:t>trua </a:t>
            </a:r>
            <a:r>
              <a:rPr lang="nb-NO" altLang="nb-NO" dirty="0" smtClean="0"/>
              <a:t>arter!</a:t>
            </a:r>
            <a:endParaRPr lang="nb-NO" dirty="0"/>
          </a:p>
        </p:txBody>
      </p:sp>
      <p:sp>
        <p:nvSpPr>
          <p:cNvPr id="4" name="Content Placeholder 3"/>
          <p:cNvSpPr>
            <a:spLocks noGrp="1"/>
          </p:cNvSpPr>
          <p:nvPr>
            <p:ph idx="1"/>
          </p:nvPr>
        </p:nvSpPr>
        <p:spPr>
          <a:xfrm>
            <a:off x="798910" y="1752600"/>
            <a:ext cx="7850567" cy="4229100"/>
          </a:xfrm>
        </p:spPr>
        <p:txBody>
          <a:bodyPr/>
          <a:lstStyle/>
          <a:p>
            <a:r>
              <a:rPr lang="nb-NO" sz="2000" dirty="0"/>
              <a:t>Ikke kast søppel i naturen! </a:t>
            </a:r>
          </a:p>
          <a:p>
            <a:pPr lvl="1"/>
            <a:r>
              <a:rPr lang="nb-NO" sz="1800" dirty="0"/>
              <a:t>Plukk søppel i ditt nærområde</a:t>
            </a:r>
          </a:p>
          <a:p>
            <a:r>
              <a:rPr lang="nb-NO" sz="2000" dirty="0"/>
              <a:t>Resirkuler</a:t>
            </a:r>
          </a:p>
          <a:p>
            <a:pPr lvl="1"/>
            <a:r>
              <a:rPr lang="nb-NO" sz="1800" dirty="0"/>
              <a:t>Resirkulering sparer både miljø og økonomi</a:t>
            </a:r>
          </a:p>
          <a:p>
            <a:r>
              <a:rPr lang="nb-NO" sz="2000" dirty="0"/>
              <a:t>Spre kunnskapen til andre og bry deg!</a:t>
            </a:r>
          </a:p>
          <a:p>
            <a:pPr lvl="1"/>
            <a:r>
              <a:rPr lang="nb-NO" sz="1800" dirty="0"/>
              <a:t>Engasjer deg i det som skjer i ditt nærområde</a:t>
            </a:r>
          </a:p>
          <a:p>
            <a:pPr lvl="1"/>
            <a:r>
              <a:rPr lang="nb-NO" sz="1800" dirty="0"/>
              <a:t>Bry deg – også om arter du ikke kjenner eller synes er søte</a:t>
            </a:r>
          </a:p>
          <a:p>
            <a:endParaRPr lang="nb-NO" dirty="0"/>
          </a:p>
        </p:txBody>
      </p:sp>
      <p:pic>
        <p:nvPicPr>
          <p:cNvPr id="24582" name="Bild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84" y="4693298"/>
            <a:ext cx="2190737" cy="164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Bilde 2"/>
          <p:cNvPicPr>
            <a:picLocks noChangeAspect="1"/>
          </p:cNvPicPr>
          <p:nvPr/>
        </p:nvPicPr>
        <p:blipFill rotWithShape="1">
          <a:blip r:embed="rId4" cstate="print">
            <a:extLst>
              <a:ext uri="{28A0092B-C50C-407E-A947-70E740481C1C}">
                <a14:useLocalDpi xmlns:a14="http://schemas.microsoft.com/office/drawing/2010/main" val="0"/>
              </a:ext>
            </a:extLst>
          </a:blip>
          <a:srcRect t="4618"/>
          <a:stretch/>
        </p:blipFill>
        <p:spPr bwMode="auto">
          <a:xfrm>
            <a:off x="7123625" y="4651868"/>
            <a:ext cx="1324790" cy="168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kstSylinder 3"/>
          <p:cNvSpPr txBox="1">
            <a:spLocks noChangeArrowheads="1"/>
          </p:cNvSpPr>
          <p:nvPr/>
        </p:nvSpPr>
        <p:spPr bwMode="auto">
          <a:xfrm>
            <a:off x="7066964" y="6121399"/>
            <a:ext cx="911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SNO</a:t>
            </a:r>
          </a:p>
        </p:txBody>
      </p:sp>
      <p:sp>
        <p:nvSpPr>
          <p:cNvPr id="24585" name="TekstSylinder 13"/>
          <p:cNvSpPr txBox="1">
            <a:spLocks noChangeArrowheads="1"/>
          </p:cNvSpPr>
          <p:nvPr/>
        </p:nvSpPr>
        <p:spPr bwMode="auto">
          <a:xfrm>
            <a:off x="310022" y="6121400"/>
            <a:ext cx="911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SNO</a:t>
            </a:r>
          </a:p>
        </p:txBody>
      </p:sp>
      <p:pic>
        <p:nvPicPr>
          <p:cNvPr id="24586" name="Bild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2446" y="4702628"/>
            <a:ext cx="2178304" cy="163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kstSylinder 5"/>
          <p:cNvSpPr txBox="1">
            <a:spLocks noChangeArrowheads="1"/>
          </p:cNvSpPr>
          <p:nvPr/>
        </p:nvSpPr>
        <p:spPr bwMode="auto">
          <a:xfrm>
            <a:off x="2565616" y="6137538"/>
            <a:ext cx="14444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Lars Olav Lund. SNO</a:t>
            </a:r>
          </a:p>
        </p:txBody>
      </p:sp>
      <p:pic>
        <p:nvPicPr>
          <p:cNvPr id="24588" name="Bild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2695" y="4702628"/>
            <a:ext cx="2179984" cy="163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TekstSylinder 17"/>
          <p:cNvSpPr txBox="1">
            <a:spLocks noChangeArrowheads="1"/>
          </p:cNvSpPr>
          <p:nvPr/>
        </p:nvSpPr>
        <p:spPr bwMode="auto">
          <a:xfrm>
            <a:off x="4821750" y="6119265"/>
            <a:ext cx="1452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Mogen</a:t>
            </a: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Lorentzen.SNO</a:t>
            </a:r>
            <a:endParaRPr lang="en-GB" altLang="nb-NO" sz="800" dirty="0">
              <a:solidFill>
                <a:schemeClr val="bg1"/>
              </a:solidFill>
              <a:latin typeface="Arial" panose="020B0604020202020204" pitchFamily="34" charset="0"/>
            </a:endParaRPr>
          </a:p>
        </p:txBody>
      </p:sp>
      <p:pic>
        <p:nvPicPr>
          <p:cNvPr id="24581" name="Picture 16" descr="MC91021633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3926" y="1234792"/>
            <a:ext cx="1429463" cy="134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952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694744" y="1585426"/>
            <a:ext cx="3148313" cy="4396274"/>
          </a:xfrm>
        </p:spPr>
        <p:txBody>
          <a:bodyPr>
            <a:normAutofit/>
          </a:bodyPr>
          <a:lstStyle/>
          <a:p>
            <a:pPr marL="179388" lvl="0" indent="-179388">
              <a:spcBef>
                <a:spcPts val="1200"/>
              </a:spcBef>
              <a:buClr>
                <a:srgbClr val="7A9A01"/>
              </a:buClr>
              <a:buFont typeface="Arial" panose="020B0604020202020204" pitchFamily="34" charset="0"/>
              <a:buChar char="•"/>
            </a:pPr>
            <a:r>
              <a:rPr lang="nb-NO" altLang="nb-NO" dirty="0"/>
              <a:t>En art som står i fare for å bli utrydda</a:t>
            </a:r>
          </a:p>
          <a:p>
            <a:pPr marL="179388" indent="-179388">
              <a:spcBef>
                <a:spcPts val="1200"/>
              </a:spcBef>
              <a:buClr>
                <a:srgbClr val="7A9A01"/>
              </a:buClr>
              <a:buFont typeface="Arial" panose="020B0604020202020204" pitchFamily="34" charset="0"/>
              <a:buChar char="•"/>
            </a:pPr>
            <a:r>
              <a:rPr lang="nb-NO" altLang="nb-NO" dirty="0"/>
              <a:t>En art med liten eller synkende antall individer, eller som lever i et svært lite område</a:t>
            </a: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52" y="1585425"/>
            <a:ext cx="5347009" cy="3547013"/>
          </a:xfrm>
          <a:prstGeom prst="rect">
            <a:avLst/>
          </a:prstGeom>
        </p:spPr>
      </p:pic>
      <p:sp>
        <p:nvSpPr>
          <p:cNvPr id="3" name="TekstSylinder 2"/>
          <p:cNvSpPr txBox="1"/>
          <p:nvPr/>
        </p:nvSpPr>
        <p:spPr>
          <a:xfrm>
            <a:off x="4167815" y="4916994"/>
            <a:ext cx="3053858" cy="215444"/>
          </a:xfrm>
          <a:prstGeom prst="rect">
            <a:avLst/>
          </a:prstGeom>
          <a:noFill/>
        </p:spPr>
        <p:txBody>
          <a:bodyPr wrap="square" rtlCol="0">
            <a:spAutoFit/>
          </a:bodyPr>
          <a:lstStyle/>
          <a:p>
            <a:r>
              <a:rPr lang="nb-NO" sz="800" dirty="0">
                <a:solidFill>
                  <a:schemeClr val="tx2"/>
                </a:solidFill>
              </a:rPr>
              <a:t>© Anne Mathilde Thierry</a:t>
            </a:r>
          </a:p>
        </p:txBody>
      </p:sp>
    </p:spTree>
    <p:extLst>
      <p:ext uri="{BB962C8B-B14F-4D97-AF65-F5344CB8AC3E}">
        <p14:creationId xmlns:p14="http://schemas.microsoft.com/office/powerpoint/2010/main" val="3190565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5"/>
          <p:cNvSpPr>
            <a:spLocks noChangeShapeType="1"/>
          </p:cNvSpPr>
          <p:nvPr/>
        </p:nvSpPr>
        <p:spPr bwMode="auto">
          <a:xfrm flipV="1">
            <a:off x="1719346" y="2089667"/>
            <a:ext cx="4018728" cy="3911083"/>
          </a:xfrm>
          <a:prstGeom prst="line">
            <a:avLst/>
          </a:prstGeom>
          <a:noFill/>
          <a:ln w="76200">
            <a:solidFill>
              <a:srgbClr val="E572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8196" name="Text Box 7"/>
          <p:cNvSpPr txBox="1">
            <a:spLocks noChangeArrowheads="1"/>
          </p:cNvSpPr>
          <p:nvPr/>
        </p:nvSpPr>
        <p:spPr bwMode="auto">
          <a:xfrm>
            <a:off x="5606374" y="2327788"/>
            <a:ext cx="23064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nb-NO" altLang="nb-NO" sz="1600" dirty="0">
                <a:solidFill>
                  <a:srgbClr val="425563"/>
                </a:solidFill>
                <a:latin typeface="Arial" panose="020B0604020202020204" pitchFamily="34" charset="0"/>
              </a:rPr>
              <a:t>Tasmansk tiger er utrydda (RE)</a:t>
            </a:r>
            <a:endParaRPr lang="nb-NO" altLang="nb-NO" sz="1600" u="sng" dirty="0">
              <a:solidFill>
                <a:srgbClr val="425563"/>
              </a:solidFill>
              <a:latin typeface="Arial" panose="020B0604020202020204" pitchFamily="34" charset="0"/>
            </a:endParaRPr>
          </a:p>
        </p:txBody>
      </p:sp>
      <p:sp>
        <p:nvSpPr>
          <p:cNvPr id="8197" name="Text Box 8"/>
          <p:cNvSpPr txBox="1">
            <a:spLocks noChangeArrowheads="1"/>
          </p:cNvSpPr>
          <p:nvPr/>
        </p:nvSpPr>
        <p:spPr bwMode="auto">
          <a:xfrm>
            <a:off x="373706" y="6008691"/>
            <a:ext cx="2883606" cy="584775"/>
          </a:xfrm>
          <a:prstGeom prst="rect">
            <a:avLst/>
          </a:prstGeom>
          <a:noFill/>
          <a:ln w="12700">
            <a:solidFill>
              <a:srgbClr val="E572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nb-NO" altLang="nb-NO" sz="1600" dirty="0">
                <a:solidFill>
                  <a:srgbClr val="425563"/>
                </a:solidFill>
                <a:latin typeface="Arial" panose="020B0604020202020204" pitchFamily="34" charset="0"/>
              </a:rPr>
              <a:t>Minst</a:t>
            </a:r>
            <a:br>
              <a:rPr lang="nb-NO" altLang="nb-NO" sz="1600" dirty="0">
                <a:solidFill>
                  <a:srgbClr val="425563"/>
                </a:solidFill>
                <a:latin typeface="Arial" panose="020B0604020202020204" pitchFamily="34" charset="0"/>
              </a:rPr>
            </a:br>
            <a:r>
              <a:rPr lang="nb-NO" altLang="nb-NO" sz="1600" dirty="0">
                <a:solidFill>
                  <a:srgbClr val="425563"/>
                </a:solidFill>
                <a:latin typeface="Arial" panose="020B0604020202020204" pitchFamily="34" charset="0"/>
              </a:rPr>
              <a:t>utrydningstrua/levedyktig (LC)</a:t>
            </a:r>
          </a:p>
        </p:txBody>
      </p:sp>
      <p:sp>
        <p:nvSpPr>
          <p:cNvPr id="8198" name="Text Box 9"/>
          <p:cNvSpPr txBox="1">
            <a:spLocks noChangeArrowheads="1"/>
          </p:cNvSpPr>
          <p:nvPr/>
        </p:nvSpPr>
        <p:spPr bwMode="auto">
          <a:xfrm>
            <a:off x="5784659" y="1695171"/>
            <a:ext cx="2210181" cy="338554"/>
          </a:xfrm>
          <a:prstGeom prst="rect">
            <a:avLst/>
          </a:prstGeom>
          <a:noFill/>
          <a:ln w="57150">
            <a:solidFill>
              <a:srgbClr val="E572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nb-NO" altLang="nb-NO" sz="1600" b="1" dirty="0">
                <a:solidFill>
                  <a:srgbClr val="425563"/>
                </a:solidFill>
                <a:latin typeface="Arial" panose="020B0604020202020204" pitchFamily="34" charset="0"/>
              </a:rPr>
              <a:t>Mest utrydningstrua</a:t>
            </a:r>
          </a:p>
        </p:txBody>
      </p:sp>
      <p:sp>
        <p:nvSpPr>
          <p:cNvPr id="8199" name="Text Box 18"/>
          <p:cNvSpPr txBox="1">
            <a:spLocks noChangeArrowheads="1"/>
          </p:cNvSpPr>
          <p:nvPr/>
        </p:nvSpPr>
        <p:spPr bwMode="auto">
          <a:xfrm>
            <a:off x="2680534" y="5277198"/>
            <a:ext cx="14012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nb-NO" altLang="nb-NO" sz="1600" dirty="0">
                <a:solidFill>
                  <a:srgbClr val="425563"/>
                </a:solidFill>
                <a:latin typeface="Arial" panose="020B0604020202020204" pitchFamily="34" charset="0"/>
              </a:rPr>
              <a:t>Hare er nær trua (NT)</a:t>
            </a:r>
            <a:endParaRPr lang="nb-NO" altLang="nb-NO" sz="1600" u="sng" dirty="0">
              <a:solidFill>
                <a:srgbClr val="425563"/>
              </a:solidFill>
              <a:latin typeface="Arial" panose="020B0604020202020204" pitchFamily="34" charset="0"/>
            </a:endParaRPr>
          </a:p>
        </p:txBody>
      </p:sp>
      <p:sp>
        <p:nvSpPr>
          <p:cNvPr id="8201" name="Text Box 20"/>
          <p:cNvSpPr txBox="1">
            <a:spLocks noChangeArrowheads="1"/>
          </p:cNvSpPr>
          <p:nvPr/>
        </p:nvSpPr>
        <p:spPr bwMode="auto">
          <a:xfrm>
            <a:off x="4167271" y="4023770"/>
            <a:ext cx="17491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nb-NO" altLang="nb-NO" sz="1600" dirty="0">
                <a:solidFill>
                  <a:srgbClr val="425563"/>
                </a:solidFill>
                <a:latin typeface="Arial" panose="020B0604020202020204" pitchFamily="34" charset="0"/>
              </a:rPr>
              <a:t>Brunbjørnen er en trua art (EN)</a:t>
            </a:r>
            <a:endParaRPr lang="nb-NO" altLang="nb-NO" sz="1600" u="sng" dirty="0">
              <a:solidFill>
                <a:srgbClr val="425563"/>
              </a:solidFill>
              <a:latin typeface="Arial" panose="020B0604020202020204" pitchFamily="34" charset="0"/>
            </a:endParaRPr>
          </a:p>
        </p:txBody>
      </p:sp>
      <p:sp>
        <p:nvSpPr>
          <p:cNvPr id="8202" name="Text Box 21"/>
          <p:cNvSpPr txBox="1">
            <a:spLocks noChangeArrowheads="1"/>
          </p:cNvSpPr>
          <p:nvPr/>
        </p:nvSpPr>
        <p:spPr bwMode="auto">
          <a:xfrm>
            <a:off x="3002518" y="2648670"/>
            <a:ext cx="14614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nb-NO" altLang="nb-NO" sz="1600" dirty="0">
                <a:solidFill>
                  <a:srgbClr val="425563"/>
                </a:solidFill>
                <a:latin typeface="Arial" panose="020B0604020202020204" pitchFamily="34" charset="0"/>
              </a:rPr>
              <a:t>Fjellreven er kritisk trua (CR)</a:t>
            </a:r>
            <a:endParaRPr lang="nb-NO" altLang="nb-NO" sz="1600" u="sng" dirty="0">
              <a:solidFill>
                <a:srgbClr val="425563"/>
              </a:solidFill>
              <a:latin typeface="Arial" panose="020B0604020202020204" pitchFamily="34" charset="0"/>
            </a:endParaRPr>
          </a:p>
        </p:txBody>
      </p:sp>
      <p:sp>
        <p:nvSpPr>
          <p:cNvPr id="8203" name="Line 38"/>
          <p:cNvSpPr>
            <a:spLocks noChangeShapeType="1"/>
          </p:cNvSpPr>
          <p:nvPr/>
        </p:nvSpPr>
        <p:spPr bwMode="auto">
          <a:xfrm>
            <a:off x="5283024" y="2535676"/>
            <a:ext cx="337352" cy="269606"/>
          </a:xfrm>
          <a:prstGeom prst="line">
            <a:avLst/>
          </a:prstGeom>
          <a:noFill/>
          <a:ln w="38100">
            <a:solidFill>
              <a:srgbClr val="E57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8204" name="Line 39"/>
          <p:cNvSpPr>
            <a:spLocks noChangeShapeType="1"/>
          </p:cNvSpPr>
          <p:nvPr/>
        </p:nvSpPr>
        <p:spPr bwMode="auto">
          <a:xfrm>
            <a:off x="4099463" y="2963050"/>
            <a:ext cx="381131" cy="316675"/>
          </a:xfrm>
          <a:prstGeom prst="line">
            <a:avLst/>
          </a:prstGeom>
          <a:noFill/>
          <a:ln w="38100">
            <a:solidFill>
              <a:srgbClr val="E57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8205" name="Line 47"/>
          <p:cNvSpPr>
            <a:spLocks noChangeShapeType="1"/>
          </p:cNvSpPr>
          <p:nvPr/>
        </p:nvSpPr>
        <p:spPr bwMode="auto">
          <a:xfrm>
            <a:off x="3782788" y="4027172"/>
            <a:ext cx="316675" cy="255021"/>
          </a:xfrm>
          <a:prstGeom prst="line">
            <a:avLst/>
          </a:prstGeom>
          <a:noFill/>
          <a:ln w="38100">
            <a:solidFill>
              <a:srgbClr val="E57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8206" name="Line 48"/>
          <p:cNvSpPr>
            <a:spLocks noChangeShapeType="1"/>
          </p:cNvSpPr>
          <p:nvPr/>
        </p:nvSpPr>
        <p:spPr bwMode="auto">
          <a:xfrm>
            <a:off x="2865926" y="4554831"/>
            <a:ext cx="381131" cy="316675"/>
          </a:xfrm>
          <a:prstGeom prst="line">
            <a:avLst/>
          </a:prstGeom>
          <a:noFill/>
          <a:ln w="38100">
            <a:solidFill>
              <a:srgbClr val="E57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8207" name="Line 49"/>
          <p:cNvSpPr>
            <a:spLocks noChangeShapeType="1"/>
          </p:cNvSpPr>
          <p:nvPr/>
        </p:nvSpPr>
        <p:spPr bwMode="auto">
          <a:xfrm>
            <a:off x="2363859" y="5238848"/>
            <a:ext cx="316675" cy="255021"/>
          </a:xfrm>
          <a:prstGeom prst="line">
            <a:avLst/>
          </a:prstGeom>
          <a:noFill/>
          <a:ln w="38100">
            <a:solidFill>
              <a:srgbClr val="E572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820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1825" y="5409954"/>
            <a:ext cx="1585157" cy="105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 Box 18"/>
          <p:cNvSpPr txBox="1">
            <a:spLocks noChangeArrowheads="1"/>
          </p:cNvSpPr>
          <p:nvPr/>
        </p:nvSpPr>
        <p:spPr bwMode="auto">
          <a:xfrm>
            <a:off x="1292553" y="4719845"/>
            <a:ext cx="14012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nb-NO" altLang="nb-NO" sz="1600" dirty="0">
                <a:solidFill>
                  <a:srgbClr val="425563"/>
                </a:solidFill>
                <a:latin typeface="Arial" panose="020B0604020202020204" pitchFamily="34" charset="0"/>
              </a:rPr>
              <a:t>Ål er en sårbar art (VU</a:t>
            </a:r>
            <a:r>
              <a:rPr lang="nb-NO" altLang="nb-NO" sz="1600" dirty="0">
                <a:latin typeface="Arial" panose="020B0604020202020204" pitchFamily="34" charset="0"/>
              </a:rPr>
              <a:t>)</a:t>
            </a:r>
            <a:endParaRPr lang="nb-NO" altLang="nb-NO" sz="1600" u="sng" dirty="0">
              <a:latin typeface="Arial" panose="020B0604020202020204" pitchFamily="34" charset="0"/>
            </a:endParaRPr>
          </a:p>
        </p:txBody>
      </p:sp>
      <p:pic>
        <p:nvPicPr>
          <p:cNvPr id="8210" name="Bild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4659" y="4116535"/>
            <a:ext cx="1486690" cy="111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Bild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9869" y="1644068"/>
            <a:ext cx="1561969" cy="103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kstSylinder 2"/>
          <p:cNvSpPr txBox="1">
            <a:spLocks noChangeArrowheads="1"/>
          </p:cNvSpPr>
          <p:nvPr/>
        </p:nvSpPr>
        <p:spPr bwMode="auto">
          <a:xfrm>
            <a:off x="2979055" y="2462579"/>
            <a:ext cx="10004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Espen</a:t>
            </a:r>
            <a:r>
              <a:rPr lang="en-GB" altLang="nb-NO" sz="800" dirty="0">
                <a:solidFill>
                  <a:schemeClr val="bg1"/>
                </a:solidFill>
                <a:latin typeface="Arial" panose="020B0604020202020204" pitchFamily="34" charset="0"/>
              </a:rPr>
              <a:t> Lie Dahl</a:t>
            </a:r>
          </a:p>
        </p:txBody>
      </p:sp>
      <p:sp>
        <p:nvSpPr>
          <p:cNvPr id="8215" name="TekstSylinder 2"/>
          <p:cNvSpPr txBox="1">
            <a:spLocks noChangeArrowheads="1"/>
          </p:cNvSpPr>
          <p:nvPr/>
        </p:nvSpPr>
        <p:spPr bwMode="auto">
          <a:xfrm>
            <a:off x="5764169" y="5043215"/>
            <a:ext cx="15332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Vegard Pedersen. SNO</a:t>
            </a:r>
          </a:p>
        </p:txBody>
      </p:sp>
      <p:pic>
        <p:nvPicPr>
          <p:cNvPr id="8216" name="Bild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5030" y="3245767"/>
            <a:ext cx="1283173" cy="143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TekstSylinder 2"/>
          <p:cNvSpPr txBox="1">
            <a:spLocks noChangeArrowheads="1"/>
          </p:cNvSpPr>
          <p:nvPr/>
        </p:nvSpPr>
        <p:spPr bwMode="auto">
          <a:xfrm>
            <a:off x="1328718" y="4476373"/>
            <a:ext cx="14803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Eva Thorstad.</a:t>
            </a:r>
          </a:p>
        </p:txBody>
      </p:sp>
      <p:sp>
        <p:nvSpPr>
          <p:cNvPr id="9" name="Title 8"/>
          <p:cNvSpPr>
            <a:spLocks noGrp="1"/>
          </p:cNvSpPr>
          <p:nvPr>
            <p:ph type="title"/>
          </p:nvPr>
        </p:nvSpPr>
        <p:spPr/>
        <p:txBody>
          <a:bodyPr>
            <a:normAutofit fontScale="90000"/>
          </a:bodyPr>
          <a:lstStyle/>
          <a:p>
            <a:pPr>
              <a:lnSpc>
                <a:spcPct val="100000"/>
              </a:lnSpc>
              <a:defRPr/>
            </a:pPr>
            <a:r>
              <a:rPr lang="nb-NO" altLang="nb-NO" b="1" dirty="0"/>
              <a:t>Hva er bevaringsstatus?</a:t>
            </a:r>
            <a:br>
              <a:rPr lang="nb-NO" altLang="nb-NO" b="1" dirty="0"/>
            </a:br>
            <a:r>
              <a:rPr lang="nb-NO" altLang="nb-NO" b="1" dirty="0"/>
              <a:t>Hvor trua er arten?</a:t>
            </a:r>
          </a:p>
        </p:txBody>
      </p:sp>
      <p:pic>
        <p:nvPicPr>
          <p:cNvPr id="25" name="Bilde 1"/>
          <p:cNvPicPr>
            <a:picLocks noChangeAspect="1"/>
          </p:cNvPicPr>
          <p:nvPr/>
        </p:nvPicPr>
        <p:blipFill rotWithShape="1">
          <a:blip r:embed="rId7" cstate="print">
            <a:extLst>
              <a:ext uri="{28A0092B-C50C-407E-A947-70E740481C1C}">
                <a14:useLocalDpi xmlns:a14="http://schemas.microsoft.com/office/drawing/2010/main" val="0"/>
              </a:ext>
            </a:extLst>
          </a:blip>
          <a:srcRect l="5609" b="2902"/>
          <a:stretch/>
        </p:blipFill>
        <p:spPr bwMode="auto">
          <a:xfrm>
            <a:off x="5738074" y="2857054"/>
            <a:ext cx="1533275" cy="105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kstSylinder 25"/>
          <p:cNvSpPr txBox="1">
            <a:spLocks noChangeArrowheads="1"/>
          </p:cNvSpPr>
          <p:nvPr/>
        </p:nvSpPr>
        <p:spPr bwMode="auto">
          <a:xfrm>
            <a:off x="5680669" y="3700661"/>
            <a:ext cx="21578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ct val="100000"/>
              </a:lnSpc>
              <a:spcBef>
                <a:spcPct val="0"/>
              </a:spcBef>
              <a:buFontTx/>
              <a:buNone/>
              <a:defRPr sz="800">
                <a:solidFill>
                  <a:schemeClr val="bg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r>
              <a:rPr lang="en-GB" altLang="nb-NO" dirty="0">
                <a:solidFill>
                  <a:schemeClr val="tx2"/>
                </a:solidFill>
              </a:rPr>
              <a:t>Wikipedia.no</a:t>
            </a:r>
          </a:p>
        </p:txBody>
      </p:sp>
    </p:spTree>
    <p:extLst>
      <p:ext uri="{BB962C8B-B14F-4D97-AF65-F5344CB8AC3E}">
        <p14:creationId xmlns:p14="http://schemas.microsoft.com/office/powerpoint/2010/main" val="2718660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6" name="Bilde 1"/>
          <p:cNvPicPr>
            <a:picLocks noChangeAspect="1"/>
          </p:cNvPicPr>
          <p:nvPr/>
        </p:nvPicPr>
        <p:blipFill>
          <a:blip r:embed="rId3">
            <a:extLst>
              <a:ext uri="{28A0092B-C50C-407E-A947-70E740481C1C}">
                <a14:useLocalDpi xmlns:a14="http://schemas.microsoft.com/office/drawing/2010/main" val="0"/>
              </a:ext>
            </a:extLst>
          </a:blip>
          <a:srcRect l="10355" r="15823"/>
          <a:stretch>
            <a:fillRect/>
          </a:stretch>
        </p:blipFill>
        <p:spPr bwMode="auto">
          <a:xfrm>
            <a:off x="171450" y="1545005"/>
            <a:ext cx="3002611" cy="203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Bilde 2"/>
          <p:cNvPicPr>
            <a:picLocks noChangeAspect="1"/>
          </p:cNvPicPr>
          <p:nvPr/>
        </p:nvPicPr>
        <p:blipFill>
          <a:blip r:embed="rId4">
            <a:extLst>
              <a:ext uri="{28A0092B-C50C-407E-A947-70E740481C1C}">
                <a14:useLocalDpi xmlns:a14="http://schemas.microsoft.com/office/drawing/2010/main" val="0"/>
              </a:ext>
            </a:extLst>
          </a:blip>
          <a:srcRect l="19606" r="9496"/>
          <a:stretch>
            <a:fillRect/>
          </a:stretch>
        </p:blipFill>
        <p:spPr bwMode="auto">
          <a:xfrm>
            <a:off x="3235737" y="1557405"/>
            <a:ext cx="2866532" cy="202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Bilde 7"/>
          <p:cNvPicPr>
            <a:picLocks noChangeAspect="1"/>
          </p:cNvPicPr>
          <p:nvPr/>
        </p:nvPicPr>
        <p:blipFill rotWithShape="1">
          <a:blip r:embed="rId5">
            <a:extLst>
              <a:ext uri="{28A0092B-C50C-407E-A947-70E740481C1C}">
                <a14:useLocalDpi xmlns:a14="http://schemas.microsoft.com/office/drawing/2010/main" val="0"/>
              </a:ext>
            </a:extLst>
          </a:blip>
          <a:srcRect l="33133" t="33057" r="11769" b="13692"/>
          <a:stretch/>
        </p:blipFill>
        <p:spPr bwMode="auto">
          <a:xfrm>
            <a:off x="6163944" y="1560124"/>
            <a:ext cx="2850845" cy="20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Bilde 9"/>
          <p:cNvPicPr>
            <a:picLocks noChangeAspect="1"/>
          </p:cNvPicPr>
          <p:nvPr/>
        </p:nvPicPr>
        <p:blipFill rotWithShape="1">
          <a:blip r:embed="rId6">
            <a:extLst>
              <a:ext uri="{28A0092B-C50C-407E-A947-70E740481C1C}">
                <a14:useLocalDpi xmlns:a14="http://schemas.microsoft.com/office/drawing/2010/main" val="0"/>
              </a:ext>
            </a:extLst>
          </a:blip>
          <a:srcRect l="8641" r="14855"/>
          <a:stretch/>
        </p:blipFill>
        <p:spPr bwMode="auto">
          <a:xfrm>
            <a:off x="171450" y="3643487"/>
            <a:ext cx="2991628" cy="221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Bilde 12"/>
          <p:cNvPicPr>
            <a:picLocks noChangeAspect="1"/>
          </p:cNvPicPr>
          <p:nvPr/>
        </p:nvPicPr>
        <p:blipFill rotWithShape="1">
          <a:blip r:embed="rId7">
            <a:extLst>
              <a:ext uri="{28A0092B-C50C-407E-A947-70E740481C1C}">
                <a14:useLocalDpi xmlns:a14="http://schemas.microsoft.com/office/drawing/2010/main" val="0"/>
              </a:ext>
            </a:extLst>
          </a:blip>
          <a:srcRect l="11201" t="15945" r="17793" b="16278"/>
          <a:stretch/>
        </p:blipFill>
        <p:spPr bwMode="auto">
          <a:xfrm>
            <a:off x="3237722" y="3643487"/>
            <a:ext cx="2854137" cy="217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Bilde 16"/>
          <p:cNvPicPr>
            <a:picLocks noChangeAspect="1"/>
          </p:cNvPicPr>
          <p:nvPr/>
        </p:nvPicPr>
        <p:blipFill rotWithShape="1">
          <a:blip r:embed="rId8">
            <a:extLst>
              <a:ext uri="{28A0092B-C50C-407E-A947-70E740481C1C}">
                <a14:useLocalDpi xmlns:a14="http://schemas.microsoft.com/office/drawing/2010/main" val="0"/>
              </a:ext>
            </a:extLst>
          </a:blip>
          <a:srcRect r="2570"/>
          <a:stretch/>
        </p:blipFill>
        <p:spPr bwMode="auto">
          <a:xfrm>
            <a:off x="6149056" y="3643486"/>
            <a:ext cx="2864315" cy="217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Rectangle 20"/>
          <p:cNvSpPr>
            <a:spLocks noChangeArrowheads="1"/>
          </p:cNvSpPr>
          <p:nvPr/>
        </p:nvSpPr>
        <p:spPr bwMode="auto">
          <a:xfrm>
            <a:off x="2916238" y="1052513"/>
            <a:ext cx="18002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GB" altLang="nb-NO" sz="2000">
                <a:solidFill>
                  <a:schemeClr val="bg1"/>
                </a:solidFill>
                <a:latin typeface="Arial" panose="020B0604020202020204" pitchFamily="34" charset="0"/>
              </a:rPr>
              <a:t>Over-fishing</a:t>
            </a:r>
          </a:p>
        </p:txBody>
      </p:sp>
      <p:sp>
        <p:nvSpPr>
          <p:cNvPr id="10248" name="TekstSylinder 3"/>
          <p:cNvSpPr txBox="1">
            <a:spLocks noChangeArrowheads="1"/>
          </p:cNvSpPr>
          <p:nvPr/>
        </p:nvSpPr>
        <p:spPr bwMode="auto">
          <a:xfrm>
            <a:off x="4547797" y="3377788"/>
            <a:ext cx="1679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Anne-</a:t>
            </a:r>
            <a:r>
              <a:rPr lang="en-GB" altLang="nb-NO" sz="800" dirty="0" err="1">
                <a:solidFill>
                  <a:schemeClr val="bg1"/>
                </a:solidFill>
                <a:latin typeface="Arial" panose="020B0604020202020204" pitchFamily="34" charset="0"/>
              </a:rPr>
              <a:t>Mathilde</a:t>
            </a:r>
            <a:r>
              <a:rPr lang="en-GB" altLang="nb-NO" sz="800" dirty="0">
                <a:solidFill>
                  <a:schemeClr val="bg1"/>
                </a:solidFill>
                <a:latin typeface="Arial" panose="020B0604020202020204" pitchFamily="34" charset="0"/>
              </a:rPr>
              <a:t> Thierry, NINA</a:t>
            </a:r>
          </a:p>
        </p:txBody>
      </p:sp>
      <p:sp>
        <p:nvSpPr>
          <p:cNvPr id="10249" name="TekstSylinder 4"/>
          <p:cNvSpPr txBox="1">
            <a:spLocks noChangeArrowheads="1"/>
          </p:cNvSpPr>
          <p:nvPr/>
        </p:nvSpPr>
        <p:spPr bwMode="auto">
          <a:xfrm>
            <a:off x="1577375" y="3359644"/>
            <a:ext cx="1658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Ken </a:t>
            </a:r>
            <a:r>
              <a:rPr lang="en-GB" altLang="nb-NO" sz="800" dirty="0" err="1">
                <a:solidFill>
                  <a:schemeClr val="bg1"/>
                </a:solidFill>
                <a:latin typeface="Arial" panose="020B0604020202020204" pitchFamily="34" charset="0"/>
              </a:rPr>
              <a:t>Gøran</a:t>
            </a: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Uglebakken</a:t>
            </a:r>
            <a:r>
              <a:rPr lang="en-GB" altLang="nb-NO" sz="800" dirty="0">
                <a:solidFill>
                  <a:schemeClr val="bg1"/>
                </a:solidFill>
                <a:latin typeface="Arial" panose="020B0604020202020204" pitchFamily="34" charset="0"/>
              </a:rPr>
              <a:t>. SNO</a:t>
            </a:r>
          </a:p>
        </p:txBody>
      </p:sp>
      <p:sp>
        <p:nvSpPr>
          <p:cNvPr id="10251" name="TekstSylinder 8"/>
          <p:cNvSpPr txBox="1">
            <a:spLocks noChangeArrowheads="1"/>
          </p:cNvSpPr>
          <p:nvPr/>
        </p:nvSpPr>
        <p:spPr bwMode="auto">
          <a:xfrm>
            <a:off x="7204431" y="3368152"/>
            <a:ext cx="18462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GB" altLang="nb-NO" sz="800" dirty="0">
                <a:solidFill>
                  <a:schemeClr val="bg1"/>
                </a:solidFill>
                <a:latin typeface="Arial" panose="020B0604020202020204" pitchFamily="34" charset="0"/>
              </a:rPr>
              <a:t>© Carl Erik </a:t>
            </a:r>
            <a:r>
              <a:rPr lang="en-GB" altLang="nb-NO" sz="800" dirty="0" err="1">
                <a:solidFill>
                  <a:schemeClr val="bg1"/>
                </a:solidFill>
                <a:latin typeface="Arial" panose="020B0604020202020204" pitchFamily="34" charset="0"/>
              </a:rPr>
              <a:t>Kilander</a:t>
            </a:r>
            <a:r>
              <a:rPr lang="en-GB" altLang="nb-NO" sz="800" dirty="0">
                <a:solidFill>
                  <a:schemeClr val="bg1"/>
                </a:solidFill>
                <a:latin typeface="Arial" panose="020B0604020202020204" pitchFamily="34" charset="0"/>
              </a:rPr>
              <a:t>. SNO</a:t>
            </a:r>
          </a:p>
        </p:txBody>
      </p:sp>
      <p:sp>
        <p:nvSpPr>
          <p:cNvPr id="10253" name="TekstSylinder 11"/>
          <p:cNvSpPr txBox="1">
            <a:spLocks noChangeArrowheads="1"/>
          </p:cNvSpPr>
          <p:nvPr/>
        </p:nvSpPr>
        <p:spPr bwMode="auto">
          <a:xfrm>
            <a:off x="2130764" y="5638960"/>
            <a:ext cx="1087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GB" altLang="nb-NO" sz="800" dirty="0">
                <a:solidFill>
                  <a:schemeClr val="bg1"/>
                </a:solidFill>
                <a:latin typeface="Arial" panose="020B0604020202020204" pitchFamily="34" charset="0"/>
              </a:rPr>
              <a:t>© Jon </a:t>
            </a:r>
            <a:r>
              <a:rPr lang="en-GB" altLang="nb-NO" sz="800" dirty="0" err="1">
                <a:solidFill>
                  <a:schemeClr val="bg1"/>
                </a:solidFill>
                <a:latin typeface="Arial" panose="020B0604020202020204" pitchFamily="34" charset="0"/>
              </a:rPr>
              <a:t>Aars</a:t>
            </a:r>
            <a:r>
              <a:rPr lang="en-GB" altLang="nb-NO" sz="800" dirty="0">
                <a:solidFill>
                  <a:schemeClr val="bg1"/>
                </a:solidFill>
                <a:latin typeface="Arial" panose="020B0604020202020204" pitchFamily="34" charset="0"/>
              </a:rPr>
              <a:t>. NP</a:t>
            </a:r>
          </a:p>
        </p:txBody>
      </p:sp>
      <p:sp>
        <p:nvSpPr>
          <p:cNvPr id="10255" name="TekstSylinder 13"/>
          <p:cNvSpPr txBox="1">
            <a:spLocks noChangeArrowheads="1"/>
          </p:cNvSpPr>
          <p:nvPr/>
        </p:nvSpPr>
        <p:spPr bwMode="auto">
          <a:xfrm>
            <a:off x="4772670" y="5606928"/>
            <a:ext cx="13477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GB" altLang="nb-NO" sz="800" dirty="0">
                <a:solidFill>
                  <a:schemeClr val="bg1"/>
                </a:solidFill>
                <a:latin typeface="Arial" panose="020B0604020202020204" pitchFamily="34" charset="0"/>
              </a:rPr>
              <a:t>© Erik </a:t>
            </a:r>
            <a:r>
              <a:rPr lang="en-GB" altLang="nb-NO" sz="800" dirty="0" err="1">
                <a:solidFill>
                  <a:schemeClr val="bg1"/>
                </a:solidFill>
                <a:latin typeface="Arial" panose="020B0604020202020204" pitchFamily="34" charset="0"/>
              </a:rPr>
              <a:t>Ydse</a:t>
            </a:r>
            <a:r>
              <a:rPr lang="en-GB" altLang="nb-NO" sz="800" dirty="0">
                <a:solidFill>
                  <a:schemeClr val="bg1"/>
                </a:solidFill>
                <a:latin typeface="Arial" panose="020B0604020202020204" pitchFamily="34" charset="0"/>
              </a:rPr>
              <a:t>. SNO</a:t>
            </a:r>
          </a:p>
        </p:txBody>
      </p:sp>
      <p:sp>
        <p:nvSpPr>
          <p:cNvPr id="10257" name="TekstSylinder 17"/>
          <p:cNvSpPr txBox="1">
            <a:spLocks noChangeArrowheads="1"/>
          </p:cNvSpPr>
          <p:nvPr/>
        </p:nvSpPr>
        <p:spPr bwMode="auto">
          <a:xfrm>
            <a:off x="7445732" y="5606578"/>
            <a:ext cx="16049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GB" altLang="nb-NO" sz="800" dirty="0">
                <a:solidFill>
                  <a:schemeClr val="bg1"/>
                </a:solidFill>
                <a:latin typeface="Arial" panose="020B0604020202020204" pitchFamily="34" charset="0"/>
              </a:rPr>
              <a:t>© Frode </a:t>
            </a:r>
            <a:r>
              <a:rPr lang="en-GB" altLang="nb-NO" sz="800" dirty="0" err="1">
                <a:solidFill>
                  <a:schemeClr val="bg1"/>
                </a:solidFill>
                <a:latin typeface="Arial" panose="020B0604020202020204" pitchFamily="34" charset="0"/>
              </a:rPr>
              <a:t>Ødegaard</a:t>
            </a:r>
            <a:r>
              <a:rPr lang="en-GB" altLang="nb-NO" sz="800" dirty="0">
                <a:solidFill>
                  <a:schemeClr val="bg1"/>
                </a:solidFill>
                <a:latin typeface="Arial" panose="020B0604020202020204" pitchFamily="34" charset="0"/>
              </a:rPr>
              <a:t>. NINA</a:t>
            </a:r>
          </a:p>
        </p:txBody>
      </p:sp>
      <p:sp>
        <p:nvSpPr>
          <p:cNvPr id="2" name="Title 1"/>
          <p:cNvSpPr>
            <a:spLocks noGrp="1"/>
          </p:cNvSpPr>
          <p:nvPr>
            <p:ph type="title"/>
          </p:nvPr>
        </p:nvSpPr>
        <p:spPr/>
        <p:txBody>
          <a:bodyPr/>
          <a:lstStyle/>
          <a:p>
            <a:r>
              <a:rPr lang="nb-NO" altLang="nb-NO" b="1" dirty="0"/>
              <a:t>Hvorfor er artene utrydningstrua?</a:t>
            </a:r>
            <a:endParaRPr lang="nb-NO" dirty="0"/>
          </a:p>
        </p:txBody>
      </p:sp>
    </p:spTree>
    <p:extLst>
      <p:ext uri="{BB962C8B-B14F-4D97-AF65-F5344CB8AC3E}">
        <p14:creationId xmlns:p14="http://schemas.microsoft.com/office/powerpoint/2010/main" val="2994222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2443" y="2263776"/>
            <a:ext cx="2715895" cy="298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Line 14"/>
          <p:cNvSpPr>
            <a:spLocks noChangeShapeType="1"/>
          </p:cNvSpPr>
          <p:nvPr/>
        </p:nvSpPr>
        <p:spPr bwMode="auto">
          <a:xfrm flipV="1">
            <a:off x="2484438" y="4840288"/>
            <a:ext cx="1793875" cy="738204"/>
          </a:xfrm>
          <a:prstGeom prst="line">
            <a:avLst/>
          </a:prstGeom>
          <a:noFill/>
          <a:ln w="19050">
            <a:solidFill>
              <a:srgbClr val="E572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2293" name="Line 17"/>
          <p:cNvSpPr>
            <a:spLocks noChangeShapeType="1"/>
          </p:cNvSpPr>
          <p:nvPr/>
        </p:nvSpPr>
        <p:spPr bwMode="auto">
          <a:xfrm>
            <a:off x="2590800" y="4014792"/>
            <a:ext cx="1363663" cy="517178"/>
          </a:xfrm>
          <a:prstGeom prst="line">
            <a:avLst/>
          </a:prstGeom>
          <a:noFill/>
          <a:ln w="19050">
            <a:solidFill>
              <a:srgbClr val="E572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2294" name="Line 18"/>
          <p:cNvSpPr>
            <a:spLocks noChangeShapeType="1"/>
          </p:cNvSpPr>
          <p:nvPr/>
        </p:nvSpPr>
        <p:spPr bwMode="auto">
          <a:xfrm>
            <a:off x="2051050" y="2133605"/>
            <a:ext cx="576263" cy="261481"/>
          </a:xfrm>
          <a:prstGeom prst="line">
            <a:avLst/>
          </a:prstGeom>
          <a:noFill/>
          <a:ln w="190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2296" name="Line 28"/>
          <p:cNvSpPr>
            <a:spLocks noChangeShapeType="1"/>
          </p:cNvSpPr>
          <p:nvPr/>
        </p:nvSpPr>
        <p:spPr bwMode="auto">
          <a:xfrm>
            <a:off x="2679481" y="2262138"/>
            <a:ext cx="1460719" cy="1034136"/>
          </a:xfrm>
          <a:prstGeom prst="line">
            <a:avLst/>
          </a:prstGeom>
          <a:noFill/>
          <a:ln w="19050">
            <a:solidFill>
              <a:srgbClr val="E572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2297" name="Line 32"/>
          <p:cNvSpPr>
            <a:spLocks noChangeShapeType="1"/>
          </p:cNvSpPr>
          <p:nvPr/>
        </p:nvSpPr>
        <p:spPr bwMode="auto">
          <a:xfrm flipH="1" flipV="1">
            <a:off x="4427537" y="4010360"/>
            <a:ext cx="1892303" cy="107115"/>
          </a:xfrm>
          <a:prstGeom prst="line">
            <a:avLst/>
          </a:prstGeom>
          <a:noFill/>
          <a:ln w="19050">
            <a:solidFill>
              <a:srgbClr val="E572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12298" name="Bilde 3"/>
          <p:cNvPicPr>
            <a:picLocks noChangeAspect="1"/>
          </p:cNvPicPr>
          <p:nvPr/>
        </p:nvPicPr>
        <p:blipFill>
          <a:blip r:embed="rId4">
            <a:extLst>
              <a:ext uri="{28A0092B-C50C-407E-A947-70E740481C1C}">
                <a14:useLocalDpi xmlns:a14="http://schemas.microsoft.com/office/drawing/2010/main" val="0"/>
              </a:ext>
            </a:extLst>
          </a:blip>
          <a:srcRect t="2153"/>
          <a:stretch>
            <a:fillRect/>
          </a:stretch>
        </p:blipFill>
        <p:spPr bwMode="auto">
          <a:xfrm>
            <a:off x="4578350" y="5379876"/>
            <a:ext cx="2010918" cy="134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Bilde 4"/>
          <p:cNvPicPr>
            <a:picLocks noChangeAspect="1"/>
          </p:cNvPicPr>
          <p:nvPr/>
        </p:nvPicPr>
        <p:blipFill>
          <a:blip r:embed="rId5">
            <a:extLst>
              <a:ext uri="{28A0092B-C50C-407E-A947-70E740481C1C}">
                <a14:useLocalDpi xmlns:a14="http://schemas.microsoft.com/office/drawing/2010/main" val="0"/>
              </a:ext>
            </a:extLst>
          </a:blip>
          <a:srcRect t="1566"/>
          <a:stretch>
            <a:fillRect/>
          </a:stretch>
        </p:blipFill>
        <p:spPr bwMode="auto">
          <a:xfrm>
            <a:off x="682625" y="3358408"/>
            <a:ext cx="1872234" cy="131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Bilde 5"/>
          <p:cNvPicPr>
            <a:picLocks noChangeAspect="1"/>
          </p:cNvPicPr>
          <p:nvPr/>
        </p:nvPicPr>
        <p:blipFill>
          <a:blip r:embed="rId6">
            <a:extLst>
              <a:ext uri="{28A0092B-C50C-407E-A947-70E740481C1C}">
                <a14:useLocalDpi xmlns:a14="http://schemas.microsoft.com/office/drawing/2010/main" val="0"/>
              </a:ext>
            </a:extLst>
          </a:blip>
          <a:srcRect t="4248"/>
          <a:stretch>
            <a:fillRect/>
          </a:stretch>
        </p:blipFill>
        <p:spPr bwMode="auto">
          <a:xfrm>
            <a:off x="590553" y="1633122"/>
            <a:ext cx="2088928" cy="130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Bilde 6"/>
          <p:cNvPicPr>
            <a:picLocks noChangeAspect="1"/>
          </p:cNvPicPr>
          <p:nvPr/>
        </p:nvPicPr>
        <p:blipFill>
          <a:blip r:embed="rId7">
            <a:extLst>
              <a:ext uri="{28A0092B-C50C-407E-A947-70E740481C1C}">
                <a14:useLocalDpi xmlns:a14="http://schemas.microsoft.com/office/drawing/2010/main" val="0"/>
              </a:ext>
            </a:extLst>
          </a:blip>
          <a:srcRect b="1456"/>
          <a:stretch>
            <a:fillRect/>
          </a:stretch>
        </p:blipFill>
        <p:spPr bwMode="auto">
          <a:xfrm>
            <a:off x="6207126" y="1493882"/>
            <a:ext cx="1984915" cy="143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Bild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19841" y="3414170"/>
            <a:ext cx="1993583" cy="143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Bild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6441" y="5041905"/>
            <a:ext cx="1924241" cy="142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Line 16"/>
          <p:cNvSpPr>
            <a:spLocks noChangeShapeType="1"/>
          </p:cNvSpPr>
          <p:nvPr/>
        </p:nvSpPr>
        <p:spPr bwMode="auto">
          <a:xfrm flipH="1" flipV="1">
            <a:off x="4327525" y="4962524"/>
            <a:ext cx="591716" cy="417351"/>
          </a:xfrm>
          <a:prstGeom prst="line">
            <a:avLst/>
          </a:prstGeom>
          <a:noFill/>
          <a:ln w="19050">
            <a:solidFill>
              <a:srgbClr val="E572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12305" name="Bilde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2488" y="1216009"/>
            <a:ext cx="655862" cy="97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Line 19"/>
          <p:cNvSpPr>
            <a:spLocks noChangeShapeType="1"/>
          </p:cNvSpPr>
          <p:nvPr/>
        </p:nvSpPr>
        <p:spPr bwMode="auto">
          <a:xfrm flipH="1" flipV="1">
            <a:off x="4578349" y="1655504"/>
            <a:ext cx="1649413" cy="285957"/>
          </a:xfrm>
          <a:prstGeom prst="line">
            <a:avLst/>
          </a:prstGeom>
          <a:noFill/>
          <a:ln w="19050">
            <a:solidFill>
              <a:srgbClr val="E57200"/>
            </a:solidFill>
            <a:round/>
            <a:headEnd w="lg"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 name="Title 1"/>
          <p:cNvSpPr>
            <a:spLocks noGrp="1"/>
          </p:cNvSpPr>
          <p:nvPr>
            <p:ph type="title"/>
          </p:nvPr>
        </p:nvSpPr>
        <p:spPr/>
        <p:txBody>
          <a:bodyPr/>
          <a:lstStyle/>
          <a:p>
            <a:r>
              <a:rPr lang="zu-ZA" altLang="nb-NO" b="1" dirty="0"/>
              <a:t>Hvor finnes disse artene i Norge nå?</a:t>
            </a:r>
            <a:endParaRPr lang="nb-NO" dirty="0"/>
          </a:p>
        </p:txBody>
      </p:sp>
    </p:spTree>
    <p:extLst>
      <p:ext uri="{BB962C8B-B14F-4D97-AF65-F5344CB8AC3E}">
        <p14:creationId xmlns:p14="http://schemas.microsoft.com/office/powerpoint/2010/main" val="2672551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Bilde 1"/>
          <p:cNvPicPr>
            <a:picLocks noChangeAspect="1"/>
          </p:cNvPicPr>
          <p:nvPr/>
        </p:nvPicPr>
        <p:blipFill>
          <a:blip r:embed="rId3">
            <a:extLst>
              <a:ext uri="{28A0092B-C50C-407E-A947-70E740481C1C}">
                <a14:useLocalDpi xmlns:a14="http://schemas.microsoft.com/office/drawing/2010/main" val="0"/>
              </a:ext>
            </a:extLst>
          </a:blip>
          <a:srcRect t="500" b="-2"/>
          <a:stretch>
            <a:fillRect/>
          </a:stretch>
        </p:blipFill>
        <p:spPr bwMode="auto">
          <a:xfrm>
            <a:off x="442913" y="1993961"/>
            <a:ext cx="825817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kstSylinder 2"/>
          <p:cNvSpPr txBox="1">
            <a:spLocks noChangeArrowheads="1"/>
          </p:cNvSpPr>
          <p:nvPr/>
        </p:nvSpPr>
        <p:spPr bwMode="auto">
          <a:xfrm>
            <a:off x="5896947" y="4863021"/>
            <a:ext cx="2804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Nick Brandt. </a:t>
            </a:r>
          </a:p>
          <a:p>
            <a:pPr>
              <a:lnSpc>
                <a:spcPct val="100000"/>
              </a:lnSpc>
              <a:spcBef>
                <a:spcPct val="0"/>
              </a:spcBef>
              <a:buFontTx/>
              <a:buNone/>
            </a:pPr>
            <a:r>
              <a:rPr lang="en-GB" altLang="nb-NO" sz="800" dirty="0">
                <a:solidFill>
                  <a:schemeClr val="bg1"/>
                </a:solidFill>
                <a:latin typeface="Arial" panose="020B0604020202020204" pitchFamily="34" charset="0"/>
              </a:rPr>
              <a:t>Kopi </a:t>
            </a:r>
            <a:r>
              <a:rPr lang="en-GB" altLang="nb-NO" sz="800" dirty="0" err="1">
                <a:solidFill>
                  <a:schemeClr val="bg1"/>
                </a:solidFill>
                <a:latin typeface="Arial" panose="020B0604020202020204" pitchFamily="34" charset="0"/>
              </a:rPr>
              <a:t>av</a:t>
            </a: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bilde</a:t>
            </a: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fra</a:t>
            </a: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fotoutstilling</a:t>
            </a: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på</a:t>
            </a: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Fotografiska</a:t>
            </a:r>
            <a:r>
              <a:rPr lang="en-GB" altLang="nb-NO" sz="800" dirty="0">
                <a:solidFill>
                  <a:schemeClr val="bg1"/>
                </a:solidFill>
                <a:latin typeface="Arial" panose="020B0604020202020204" pitchFamily="34" charset="0"/>
              </a:rPr>
              <a:t> I Stockholm</a:t>
            </a:r>
          </a:p>
        </p:txBody>
      </p:sp>
      <p:sp>
        <p:nvSpPr>
          <p:cNvPr id="3" name="Title 2"/>
          <p:cNvSpPr>
            <a:spLocks noGrp="1"/>
          </p:cNvSpPr>
          <p:nvPr>
            <p:ph type="title"/>
          </p:nvPr>
        </p:nvSpPr>
        <p:spPr/>
        <p:txBody>
          <a:bodyPr/>
          <a:lstStyle/>
          <a:p>
            <a:r>
              <a:rPr lang="nb-NO" dirty="0"/>
              <a:t>NÅ!</a:t>
            </a:r>
          </a:p>
        </p:txBody>
      </p:sp>
    </p:spTree>
    <p:extLst>
      <p:ext uri="{BB962C8B-B14F-4D97-AF65-F5344CB8AC3E}">
        <p14:creationId xmlns:p14="http://schemas.microsoft.com/office/powerpoint/2010/main" val="1601543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300" y="177800"/>
            <a:ext cx="7720411" cy="990600"/>
          </a:xfrm>
        </p:spPr>
        <p:txBody>
          <a:bodyPr>
            <a:normAutofit fontScale="90000"/>
          </a:bodyPr>
          <a:lstStyle/>
          <a:p>
            <a:r>
              <a:rPr lang="nb-NO" dirty="0"/>
              <a:t>Hva gjøres for å redde artene?</a:t>
            </a:r>
          </a:p>
        </p:txBody>
      </p:sp>
      <p:sp>
        <p:nvSpPr>
          <p:cNvPr id="18434" name="Rectangle 3"/>
          <p:cNvSpPr>
            <a:spLocks noGrp="1" noChangeArrowheads="1"/>
          </p:cNvSpPr>
          <p:nvPr>
            <p:ph idx="1"/>
          </p:nvPr>
        </p:nvSpPr>
        <p:spPr>
          <a:xfrm>
            <a:off x="710605" y="1248410"/>
            <a:ext cx="7543800" cy="4423488"/>
          </a:xfrm>
        </p:spPr>
        <p:txBody>
          <a:bodyPr>
            <a:normAutofit/>
          </a:bodyPr>
          <a:lstStyle/>
          <a:p>
            <a:pPr eaLnBrk="1" hangingPunct="1"/>
            <a:r>
              <a:rPr lang="nb-NO" altLang="nb-NO" dirty="0"/>
              <a:t>Vern av de trua </a:t>
            </a:r>
            <a:r>
              <a:rPr lang="nb-NO" altLang="nb-NO" dirty="0" smtClean="0"/>
              <a:t>artene</a:t>
            </a:r>
            <a:endParaRPr lang="nb-NO" altLang="nb-NO" dirty="0"/>
          </a:p>
          <a:p>
            <a:pPr eaLnBrk="1" hangingPunct="1"/>
            <a:r>
              <a:rPr lang="nb-NO" altLang="nb-NO" dirty="0"/>
              <a:t>Informasjon til publikum</a:t>
            </a:r>
          </a:p>
          <a:p>
            <a:pPr eaLnBrk="1" hangingPunct="1"/>
            <a:r>
              <a:rPr lang="nb-NO" altLang="nb-NO" dirty="0" smtClean="0"/>
              <a:t>Beskytte leveområdene </a:t>
            </a:r>
            <a:r>
              <a:rPr lang="nb-NO" altLang="nb-NO" dirty="0"/>
              <a:t>til </a:t>
            </a:r>
            <a:r>
              <a:rPr lang="nb-NO" altLang="nb-NO" dirty="0" smtClean="0"/>
              <a:t>artene</a:t>
            </a:r>
          </a:p>
          <a:p>
            <a:pPr eaLnBrk="1" hangingPunct="1"/>
            <a:r>
              <a:rPr lang="nb-NO" altLang="nb-NO" dirty="0" smtClean="0"/>
              <a:t>Iverksette tiltak for å øke antallet</a:t>
            </a:r>
            <a:endParaRPr lang="nb-NO" altLang="nb-NO" dirty="0"/>
          </a:p>
        </p:txBody>
      </p:sp>
      <p:sp>
        <p:nvSpPr>
          <p:cNvPr id="18435" name="Text Box 16"/>
          <p:cNvSpPr txBox="1">
            <a:spLocks noChangeArrowheads="1"/>
          </p:cNvSpPr>
          <p:nvPr/>
        </p:nvSpPr>
        <p:spPr bwMode="auto">
          <a:xfrm>
            <a:off x="4787900" y="3573463"/>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GB" altLang="nb-NO" sz="1400" b="1">
                <a:solidFill>
                  <a:schemeClr val="bg1"/>
                </a:solidFill>
                <a:latin typeface="Arial" panose="020B0604020202020204" pitchFamily="34" charset="0"/>
              </a:rPr>
              <a:t>Black rhino</a:t>
            </a:r>
            <a:endParaRPr lang="en-GB" altLang="nb-NO" sz="1400" b="1">
              <a:latin typeface="Arial" panose="020B0604020202020204" pitchFamily="34" charset="0"/>
            </a:endParaRPr>
          </a:p>
        </p:txBody>
      </p:sp>
      <p:pic>
        <p:nvPicPr>
          <p:cNvPr id="18439" name="Bil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3300095"/>
            <a:ext cx="2424112"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kstSylinder 3"/>
          <p:cNvSpPr txBox="1">
            <a:spLocks noChangeArrowheads="1"/>
          </p:cNvSpPr>
          <p:nvPr/>
        </p:nvSpPr>
        <p:spPr bwMode="auto">
          <a:xfrm>
            <a:off x="7473820" y="6304774"/>
            <a:ext cx="12943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Per </a:t>
            </a:r>
            <a:r>
              <a:rPr lang="en-GB" altLang="nb-NO" sz="800" dirty="0" err="1">
                <a:solidFill>
                  <a:schemeClr val="bg1"/>
                </a:solidFill>
                <a:latin typeface="Arial" panose="020B0604020202020204" pitchFamily="34" charset="0"/>
              </a:rPr>
              <a:t>Espen</a:t>
            </a: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Fjeld</a:t>
            </a:r>
            <a:r>
              <a:rPr lang="en-GB" altLang="nb-NO" sz="800" dirty="0">
                <a:solidFill>
                  <a:schemeClr val="bg1"/>
                </a:solidFill>
                <a:latin typeface="Arial" panose="020B0604020202020204" pitchFamily="34" charset="0"/>
              </a:rPr>
              <a:t>. SNO</a:t>
            </a:r>
          </a:p>
        </p:txBody>
      </p:sp>
      <p:pic>
        <p:nvPicPr>
          <p:cNvPr id="18441" name="Bil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290" y="3820407"/>
            <a:ext cx="19304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Bilde 1"/>
          <p:cNvPicPr>
            <a:picLocks noChangeAspect="1"/>
          </p:cNvPicPr>
          <p:nvPr/>
        </p:nvPicPr>
        <p:blipFill>
          <a:blip r:embed="rId5">
            <a:extLst>
              <a:ext uri="{28A0092B-C50C-407E-A947-70E740481C1C}">
                <a14:useLocalDpi xmlns:a14="http://schemas.microsoft.com/office/drawing/2010/main" val="0"/>
              </a:ext>
            </a:extLst>
          </a:blip>
          <a:srcRect l="507" t="1035" b="711"/>
          <a:stretch>
            <a:fillRect/>
          </a:stretch>
        </p:blipFill>
        <p:spPr bwMode="auto">
          <a:xfrm>
            <a:off x="2656681" y="3801745"/>
            <a:ext cx="3360738"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kstSylinder 3"/>
          <p:cNvSpPr txBox="1">
            <a:spLocks noChangeArrowheads="1"/>
          </p:cNvSpPr>
          <p:nvPr/>
        </p:nvSpPr>
        <p:spPr bwMode="auto">
          <a:xfrm>
            <a:off x="2626437" y="6021258"/>
            <a:ext cx="1474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Miljøverndepartementet</a:t>
            </a:r>
            <a:endParaRPr lang="en-GB" altLang="nb-NO" sz="800" dirty="0">
              <a:solidFill>
                <a:schemeClr val="bg1"/>
              </a:solidFill>
              <a:latin typeface="Arial" panose="020B0604020202020204" pitchFamily="34" charset="0"/>
            </a:endParaRPr>
          </a:p>
        </p:txBody>
      </p:sp>
      <p:sp>
        <p:nvSpPr>
          <p:cNvPr id="18444" name="TekstSylinder 3"/>
          <p:cNvSpPr txBox="1">
            <a:spLocks noChangeArrowheads="1"/>
          </p:cNvSpPr>
          <p:nvPr/>
        </p:nvSpPr>
        <p:spPr bwMode="auto">
          <a:xfrm>
            <a:off x="456681" y="6044293"/>
            <a:ext cx="10652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SNO</a:t>
            </a:r>
          </a:p>
        </p:txBody>
      </p:sp>
    </p:spTree>
    <p:extLst>
      <p:ext uri="{BB962C8B-B14F-4D97-AF65-F5344CB8AC3E}">
        <p14:creationId xmlns:p14="http://schemas.microsoft.com/office/powerpoint/2010/main" val="377471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70" y="304800"/>
            <a:ext cx="7668342" cy="1104122"/>
          </a:xfrm>
        </p:spPr>
        <p:txBody>
          <a:bodyPr/>
          <a:lstStyle/>
          <a:p>
            <a:r>
              <a:rPr lang="nb-NO" dirty="0" smtClean="0"/>
              <a:t>Hva må vi vite for å redde en art?</a:t>
            </a:r>
            <a:endParaRPr lang="nb-NO" dirty="0"/>
          </a:p>
        </p:txBody>
      </p:sp>
      <p:sp>
        <p:nvSpPr>
          <p:cNvPr id="4" name="Content Placeholder 3"/>
          <p:cNvSpPr>
            <a:spLocks noGrp="1"/>
          </p:cNvSpPr>
          <p:nvPr>
            <p:ph idx="1"/>
          </p:nvPr>
        </p:nvSpPr>
        <p:spPr/>
        <p:txBody>
          <a:bodyPr/>
          <a:lstStyle/>
          <a:p>
            <a:r>
              <a:rPr lang="nb-NO" altLang="nb-NO" dirty="0" smtClean="0"/>
              <a:t>Oversikt hvor mange de er</a:t>
            </a:r>
          </a:p>
          <a:p>
            <a:r>
              <a:rPr lang="nb-NO" altLang="nb-NO" dirty="0" smtClean="0"/>
              <a:t>Vite hvor de </a:t>
            </a:r>
            <a:r>
              <a:rPr lang="nb-NO" altLang="nb-NO" smtClean="0"/>
              <a:t>lever – leveområder</a:t>
            </a:r>
            <a:endParaRPr lang="nb-NO" altLang="nb-NO" dirty="0" smtClean="0"/>
          </a:p>
          <a:p>
            <a:r>
              <a:rPr lang="nb-NO" altLang="nb-NO" dirty="0" smtClean="0"/>
              <a:t>Kjenne artens biologi og levesett  </a:t>
            </a:r>
          </a:p>
          <a:p>
            <a:r>
              <a:rPr lang="nb-NO" altLang="nb-NO" dirty="0" smtClean="0"/>
              <a:t>Vite hvorfor arten er truet</a:t>
            </a:r>
          </a:p>
        </p:txBody>
      </p:sp>
      <p:pic>
        <p:nvPicPr>
          <p:cNvPr id="16388"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18" y="3854762"/>
            <a:ext cx="3248025"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kstSylinder 2"/>
          <p:cNvSpPr txBox="1">
            <a:spLocks noChangeArrowheads="1"/>
          </p:cNvSpPr>
          <p:nvPr/>
        </p:nvSpPr>
        <p:spPr bwMode="auto">
          <a:xfrm>
            <a:off x="2211356" y="5819826"/>
            <a:ext cx="16890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Arild </a:t>
            </a:r>
            <a:r>
              <a:rPr lang="en-GB" altLang="nb-NO" sz="800" dirty="0" err="1">
                <a:solidFill>
                  <a:schemeClr val="bg1"/>
                </a:solidFill>
                <a:latin typeface="Arial" panose="020B0604020202020204" pitchFamily="34" charset="0"/>
              </a:rPr>
              <a:t>Landa</a:t>
            </a:r>
            <a:r>
              <a:rPr lang="en-GB" altLang="nb-NO" sz="800" dirty="0">
                <a:solidFill>
                  <a:schemeClr val="bg1"/>
                </a:solidFill>
                <a:latin typeface="Arial" panose="020B0604020202020204" pitchFamily="34" charset="0"/>
              </a:rPr>
              <a:t>. NINA</a:t>
            </a:r>
          </a:p>
        </p:txBody>
      </p:sp>
      <p:pic>
        <p:nvPicPr>
          <p:cNvPr id="16390" name="Bild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2325" y="3854762"/>
            <a:ext cx="32972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kstSylinder 4"/>
          <p:cNvSpPr txBox="1">
            <a:spLocks noChangeArrowheads="1"/>
          </p:cNvSpPr>
          <p:nvPr/>
        </p:nvSpPr>
        <p:spPr bwMode="auto">
          <a:xfrm>
            <a:off x="5562019" y="5848699"/>
            <a:ext cx="13454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Lars </a:t>
            </a:r>
            <a:r>
              <a:rPr lang="en-GB" altLang="nb-NO" sz="800" dirty="0" err="1">
                <a:solidFill>
                  <a:schemeClr val="bg1"/>
                </a:solidFill>
                <a:latin typeface="Arial" panose="020B0604020202020204" pitchFamily="34" charset="0"/>
              </a:rPr>
              <a:t>Gangås</a:t>
            </a:r>
            <a:r>
              <a:rPr lang="en-GB" altLang="nb-NO" sz="800" dirty="0">
                <a:solidFill>
                  <a:schemeClr val="bg1"/>
                </a:solidFill>
                <a:latin typeface="Arial" panose="020B0604020202020204" pitchFamily="34" charset="0"/>
              </a:rPr>
              <a:t>. SNO</a:t>
            </a:r>
          </a:p>
        </p:txBody>
      </p:sp>
      <p:pic>
        <p:nvPicPr>
          <p:cNvPr id="16392" name="Bilde 5"/>
          <p:cNvPicPr>
            <a:picLocks noChangeAspect="1"/>
          </p:cNvPicPr>
          <p:nvPr/>
        </p:nvPicPr>
        <p:blipFill>
          <a:blip r:embed="rId5">
            <a:extLst>
              <a:ext uri="{28A0092B-C50C-407E-A947-70E740481C1C}">
                <a14:useLocalDpi xmlns:a14="http://schemas.microsoft.com/office/drawing/2010/main" val="0"/>
              </a:ext>
            </a:extLst>
          </a:blip>
          <a:srcRect r="28404"/>
          <a:stretch>
            <a:fillRect/>
          </a:stretch>
        </p:blipFill>
        <p:spPr bwMode="auto">
          <a:xfrm>
            <a:off x="6710945" y="3854762"/>
            <a:ext cx="23701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kstSylinder 6"/>
          <p:cNvSpPr txBox="1">
            <a:spLocks noChangeArrowheads="1"/>
          </p:cNvSpPr>
          <p:nvPr/>
        </p:nvSpPr>
        <p:spPr bwMode="auto">
          <a:xfrm>
            <a:off x="7810532" y="5858031"/>
            <a:ext cx="1423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Terje </a:t>
            </a:r>
            <a:r>
              <a:rPr lang="en-GB" altLang="nb-NO" sz="800" dirty="0" err="1">
                <a:solidFill>
                  <a:schemeClr val="bg1"/>
                </a:solidFill>
                <a:latin typeface="Arial" panose="020B0604020202020204" pitchFamily="34" charset="0"/>
              </a:rPr>
              <a:t>Haugland</a:t>
            </a:r>
            <a:r>
              <a:rPr lang="en-GB" altLang="nb-NO" sz="800" dirty="0">
                <a:solidFill>
                  <a:schemeClr val="bg1"/>
                </a:solidFill>
                <a:latin typeface="Arial" panose="020B0604020202020204" pitchFamily="34" charset="0"/>
              </a:rPr>
              <a:t>. SNO</a:t>
            </a:r>
          </a:p>
        </p:txBody>
      </p:sp>
    </p:spTree>
    <p:extLst>
      <p:ext uri="{BB962C8B-B14F-4D97-AF65-F5344CB8AC3E}">
        <p14:creationId xmlns:p14="http://schemas.microsoft.com/office/powerpoint/2010/main" val="3445463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798910" y="1043862"/>
            <a:ext cx="8127919" cy="4423488"/>
          </a:xfrm>
        </p:spPr>
        <p:txBody>
          <a:bodyPr/>
          <a:lstStyle/>
          <a:p>
            <a:pPr eaLnBrk="1" hangingPunct="1">
              <a:lnSpc>
                <a:spcPct val="150000"/>
              </a:lnSpc>
            </a:pPr>
            <a:r>
              <a:rPr lang="nb-NO" altLang="nb-NO" dirty="0" smtClean="0"/>
              <a:t>Det er laget en handlingsplan </a:t>
            </a:r>
          </a:p>
          <a:p>
            <a:pPr eaLnBrk="1" hangingPunct="1">
              <a:lnSpc>
                <a:spcPct val="150000"/>
              </a:lnSpc>
            </a:pPr>
            <a:r>
              <a:rPr lang="nb-NO" altLang="nb-NO" dirty="0" smtClean="0"/>
              <a:t>Avlsstasjon og utsetting av dyr i det fri</a:t>
            </a:r>
          </a:p>
          <a:p>
            <a:pPr eaLnBrk="1" hangingPunct="1">
              <a:lnSpc>
                <a:spcPct val="150000"/>
              </a:lnSpc>
            </a:pPr>
            <a:r>
              <a:rPr lang="nb-NO" altLang="nb-NO" dirty="0" smtClean="0"/>
              <a:t>Støtteforing gjennom forautomater med </a:t>
            </a:r>
            <a:r>
              <a:rPr lang="nb-NO" altLang="nb-NO" dirty="0" err="1" smtClean="0"/>
              <a:t>hundefor</a:t>
            </a:r>
            <a:endParaRPr lang="nb-NO" altLang="nb-NO" dirty="0" smtClean="0"/>
          </a:p>
          <a:p>
            <a:pPr eaLnBrk="1" hangingPunct="1">
              <a:lnSpc>
                <a:spcPct val="150000"/>
              </a:lnSpc>
            </a:pPr>
            <a:r>
              <a:rPr lang="nb-NO" altLang="nb-NO" dirty="0" smtClean="0"/>
              <a:t>Uttak av rødreven  </a:t>
            </a:r>
            <a:endParaRPr lang="nb-NO" altLang="nb-NO" dirty="0"/>
          </a:p>
        </p:txBody>
      </p:sp>
      <p:sp>
        <p:nvSpPr>
          <p:cNvPr id="20483" name="Text Box 11"/>
          <p:cNvSpPr txBox="1">
            <a:spLocks noChangeArrowheads="1"/>
          </p:cNvSpPr>
          <p:nvPr/>
        </p:nvSpPr>
        <p:spPr bwMode="auto">
          <a:xfrm>
            <a:off x="2916238" y="3989388"/>
            <a:ext cx="1438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GB" altLang="nb-NO" sz="1400" b="1">
                <a:solidFill>
                  <a:schemeClr val="bg1"/>
                </a:solidFill>
                <a:latin typeface="Arial" panose="020B0604020202020204" pitchFamily="34" charset="0"/>
              </a:rPr>
              <a:t>Giant panda</a:t>
            </a:r>
            <a:endParaRPr lang="en-GB" altLang="nb-NO" sz="1400" b="1">
              <a:latin typeface="Arial" panose="020B0604020202020204" pitchFamily="34" charset="0"/>
            </a:endParaRPr>
          </a:p>
        </p:txBody>
      </p:sp>
      <p:pic>
        <p:nvPicPr>
          <p:cNvPr id="20486" name="Bil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48" y="4142279"/>
            <a:ext cx="2946901" cy="221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kstSylinder 3"/>
          <p:cNvSpPr txBox="1">
            <a:spLocks noChangeArrowheads="1"/>
          </p:cNvSpPr>
          <p:nvPr/>
        </p:nvSpPr>
        <p:spPr bwMode="auto">
          <a:xfrm>
            <a:off x="2106012" y="5999637"/>
            <a:ext cx="1008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a:t>
            </a:r>
            <a:r>
              <a:rPr lang="en-GB" altLang="nb-NO" sz="800" dirty="0" err="1">
                <a:solidFill>
                  <a:schemeClr val="bg1"/>
                </a:solidFill>
                <a:latin typeface="Arial" panose="020B0604020202020204" pitchFamily="34" charset="0"/>
              </a:rPr>
              <a:t>Fotoboks</a:t>
            </a:r>
            <a:r>
              <a:rPr lang="en-GB" altLang="nb-NO" sz="800" dirty="0">
                <a:solidFill>
                  <a:schemeClr val="bg1"/>
                </a:solidFill>
                <a:latin typeface="Arial" panose="020B0604020202020204" pitchFamily="34" charset="0"/>
              </a:rPr>
              <a:t>. NINA</a:t>
            </a:r>
          </a:p>
        </p:txBody>
      </p:sp>
      <p:pic>
        <p:nvPicPr>
          <p:cNvPr id="20488" name="Bil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9024" y="4146233"/>
            <a:ext cx="325755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kstSylinder 5"/>
          <p:cNvSpPr txBox="1">
            <a:spLocks noChangeArrowheads="1"/>
          </p:cNvSpPr>
          <p:nvPr/>
        </p:nvSpPr>
        <p:spPr bwMode="auto">
          <a:xfrm>
            <a:off x="5269534" y="6054840"/>
            <a:ext cx="12156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Arild </a:t>
            </a:r>
            <a:r>
              <a:rPr lang="en-GB" altLang="nb-NO" sz="800" dirty="0" err="1">
                <a:solidFill>
                  <a:schemeClr val="bg1"/>
                </a:solidFill>
                <a:latin typeface="Arial" panose="020B0604020202020204" pitchFamily="34" charset="0"/>
              </a:rPr>
              <a:t>Landa</a:t>
            </a:r>
            <a:r>
              <a:rPr lang="en-GB" altLang="nb-NO" sz="800" dirty="0">
                <a:solidFill>
                  <a:schemeClr val="bg1"/>
                </a:solidFill>
                <a:latin typeface="Arial" panose="020B0604020202020204" pitchFamily="34" charset="0"/>
              </a:rPr>
              <a:t>.  NINA</a:t>
            </a:r>
          </a:p>
        </p:txBody>
      </p:sp>
      <p:pic>
        <p:nvPicPr>
          <p:cNvPr id="20490" name="Bilde 7"/>
          <p:cNvPicPr>
            <a:picLocks noChangeAspect="1"/>
          </p:cNvPicPr>
          <p:nvPr/>
        </p:nvPicPr>
        <p:blipFill>
          <a:blip r:embed="rId5">
            <a:extLst>
              <a:ext uri="{28A0092B-C50C-407E-A947-70E740481C1C}">
                <a14:useLocalDpi xmlns:a14="http://schemas.microsoft.com/office/drawing/2010/main" val="0"/>
              </a:ext>
            </a:extLst>
          </a:blip>
          <a:srcRect l="5127" r="5159"/>
          <a:stretch>
            <a:fillRect/>
          </a:stretch>
        </p:blipFill>
        <p:spPr bwMode="auto">
          <a:xfrm>
            <a:off x="6438900" y="4146233"/>
            <a:ext cx="25971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kstSylinder 17"/>
          <p:cNvSpPr txBox="1">
            <a:spLocks noChangeArrowheads="1"/>
          </p:cNvSpPr>
          <p:nvPr/>
        </p:nvSpPr>
        <p:spPr bwMode="auto">
          <a:xfrm>
            <a:off x="7927762" y="6046972"/>
            <a:ext cx="12069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nb-NO" sz="800" dirty="0">
                <a:solidFill>
                  <a:schemeClr val="bg1"/>
                </a:solidFill>
                <a:latin typeface="Arial" panose="020B0604020202020204" pitchFamily="34" charset="0"/>
              </a:rPr>
              <a:t>© Arild </a:t>
            </a:r>
            <a:r>
              <a:rPr lang="en-GB" altLang="nb-NO" sz="800" dirty="0" err="1">
                <a:solidFill>
                  <a:schemeClr val="bg1"/>
                </a:solidFill>
                <a:latin typeface="Arial" panose="020B0604020202020204" pitchFamily="34" charset="0"/>
              </a:rPr>
              <a:t>Landa</a:t>
            </a:r>
            <a:r>
              <a:rPr lang="en-GB" altLang="nb-NO" sz="800" dirty="0">
                <a:solidFill>
                  <a:schemeClr val="bg1"/>
                </a:solidFill>
                <a:latin typeface="Arial" panose="020B0604020202020204" pitchFamily="34" charset="0"/>
              </a:rPr>
              <a:t>.  NINA</a:t>
            </a:r>
          </a:p>
        </p:txBody>
      </p:sp>
      <p:sp>
        <p:nvSpPr>
          <p:cNvPr id="4" name="Title 3"/>
          <p:cNvSpPr>
            <a:spLocks noGrp="1"/>
          </p:cNvSpPr>
          <p:nvPr>
            <p:ph type="title"/>
          </p:nvPr>
        </p:nvSpPr>
        <p:spPr>
          <a:xfrm>
            <a:off x="355600" y="133350"/>
            <a:ext cx="8571230" cy="950214"/>
          </a:xfrm>
        </p:spPr>
        <p:txBody>
          <a:bodyPr>
            <a:normAutofit fontScale="90000"/>
          </a:bodyPr>
          <a:lstStyle/>
          <a:p>
            <a:r>
              <a:rPr lang="nb-NO" dirty="0" smtClean="0"/>
              <a:t>Dette </a:t>
            </a:r>
            <a:r>
              <a:rPr lang="nb-NO" dirty="0"/>
              <a:t>gjøres for å redde </a:t>
            </a:r>
            <a:r>
              <a:rPr lang="nb-NO" dirty="0" smtClean="0"/>
              <a:t>fjellreven</a:t>
            </a:r>
            <a:endParaRPr lang="nb-NO" dirty="0"/>
          </a:p>
        </p:txBody>
      </p:sp>
    </p:spTree>
    <p:extLst>
      <p:ext uri="{BB962C8B-B14F-4D97-AF65-F5344CB8AC3E}">
        <p14:creationId xmlns:p14="http://schemas.microsoft.com/office/powerpoint/2010/main" val="3555882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Nature Illustration 16x9">
  <a:themeElements>
    <a:clrScheme name="nina">
      <a:dk1>
        <a:srgbClr val="9A5315"/>
      </a:dk1>
      <a:lt1>
        <a:srgbClr val="FFFFFF"/>
      </a:lt1>
      <a:dk2>
        <a:srgbClr val="000000"/>
      </a:dk2>
      <a:lt2>
        <a:srgbClr val="9AE6EA"/>
      </a:lt2>
      <a:accent1>
        <a:srgbClr val="E57200"/>
      </a:accent1>
      <a:accent2>
        <a:srgbClr val="008C95"/>
      </a:accent2>
      <a:accent3>
        <a:srgbClr val="7A9A01"/>
      </a:accent3>
      <a:accent4>
        <a:srgbClr val="425563"/>
      </a:accent4>
      <a:accent5>
        <a:srgbClr val="FFB25B"/>
      </a:accent5>
      <a:accent6>
        <a:srgbClr val="CA62C5"/>
      </a:accent6>
      <a:hlink>
        <a:srgbClr val="7A9A01"/>
      </a:hlink>
      <a:folHlink>
        <a:srgbClr val="9A5315"/>
      </a:folHlink>
    </a:clrScheme>
    <a:fontScheme name="Overskrif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TotalTime>
  <Words>1918</Words>
  <Application>Microsoft Office PowerPoint</Application>
  <PresentationFormat>On-screen Show (4:3)</PresentationFormat>
  <Paragraphs>171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Segoe Print</vt:lpstr>
      <vt:lpstr>Verdana</vt:lpstr>
      <vt:lpstr>Nature Illustration 16x9</vt:lpstr>
      <vt:lpstr>Hva er en utrydningstrua art?</vt:lpstr>
      <vt:lpstr>PowerPoint Presentation</vt:lpstr>
      <vt:lpstr>Hva er bevaringsstatus? Hvor trua er arten?</vt:lpstr>
      <vt:lpstr>Hvorfor er artene utrydningstrua?</vt:lpstr>
      <vt:lpstr>Hvor finnes disse artene i Norge nå?</vt:lpstr>
      <vt:lpstr>NÅ!</vt:lpstr>
      <vt:lpstr>Hva gjøres for å redde artene?</vt:lpstr>
      <vt:lpstr>Hva må vi vite for å redde en art?</vt:lpstr>
      <vt:lpstr>Dette gjøres for å redde fjellreven</vt:lpstr>
      <vt:lpstr>Fjellrevbestanden øker!</vt:lpstr>
      <vt:lpstr>Du kan hjelpe trua arter!</vt:lpstr>
    </vt:vector>
  </TitlesOfParts>
  <Company>NINA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Sivertsen, Kari</dc:creator>
  <cp:lastModifiedBy>Næss, Camilla</cp:lastModifiedBy>
  <cp:revision>49</cp:revision>
  <dcterms:created xsi:type="dcterms:W3CDTF">2016-12-20T10:18:18Z</dcterms:created>
  <dcterms:modified xsi:type="dcterms:W3CDTF">2017-06-02T07:22:17Z</dcterms:modified>
</cp:coreProperties>
</file>