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5" r:id="rId5"/>
    <p:sldMasterId id="2147483694" r:id="rId6"/>
  </p:sldMasterIdLst>
  <p:notesMasterIdLst>
    <p:notesMasterId r:id="rId24"/>
  </p:notesMasterIdLst>
  <p:handoutMasterIdLst>
    <p:handoutMasterId r:id="rId25"/>
  </p:handoutMasterIdLst>
  <p:sldIdLst>
    <p:sldId id="575" r:id="rId7"/>
    <p:sldId id="535" r:id="rId8"/>
    <p:sldId id="586" r:id="rId9"/>
    <p:sldId id="589" r:id="rId10"/>
    <p:sldId id="588" r:id="rId11"/>
    <p:sldId id="590" r:id="rId12"/>
    <p:sldId id="607" r:id="rId13"/>
    <p:sldId id="591" r:id="rId14"/>
    <p:sldId id="604" r:id="rId15"/>
    <p:sldId id="600" r:id="rId16"/>
    <p:sldId id="598" r:id="rId17"/>
    <p:sldId id="603" r:id="rId18"/>
    <p:sldId id="608" r:id="rId19"/>
    <p:sldId id="602" r:id="rId20"/>
    <p:sldId id="592" r:id="rId21"/>
    <p:sldId id="606" r:id="rId22"/>
    <p:sldId id="256" r:id="rId23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242E21"/>
    <a:srgbClr val="D3D3D5"/>
    <a:srgbClr val="26341F"/>
    <a:srgbClr val="008F9A"/>
    <a:srgbClr val="8190A3"/>
    <a:srgbClr val="596779"/>
    <a:srgbClr val="ADD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C91AAA-B649-4EA5-A09B-195D9B14AA84}" v="36" dt="2020-03-27T08:54:15.3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1" autoAdjust="0"/>
    <p:restoredTop sz="95220" autoAdjust="0"/>
  </p:normalViewPr>
  <p:slideViewPr>
    <p:cSldViewPr>
      <p:cViewPr varScale="1">
        <p:scale>
          <a:sx n="96" d="100"/>
          <a:sy n="96" d="100"/>
        </p:scale>
        <p:origin x="132" y="5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288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 b="1" i="0" u="none" strike="noStrike" baseline="0" dirty="0">
                <a:effectLst/>
              </a:rPr>
              <a:t>Tree canopy area in the built-up zone per SSB land use category (ha)</a:t>
            </a:r>
            <a:r>
              <a:rPr lang="en-US" sz="2400" b="1" i="0" u="none" strike="noStrike" baseline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nb-NO" sz="2400" dirty="0"/>
          </a:p>
        </c:rich>
      </c:tx>
      <c:layout>
        <c:manualLayout>
          <c:xMode val="edge"/>
          <c:yMode val="edge"/>
          <c:x val="0.10993487532808399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'SSB Arealkat'!$C$2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'SSB Arealkat'!$B$3:$B$15</c:f>
              <c:strCache>
                <c:ptCount val="13"/>
                <c:pt idx="0">
                  <c:v>Agriculture</c:v>
                </c:pt>
                <c:pt idx="1">
                  <c:v>Commercial</c:v>
                </c:pt>
                <c:pt idx="2">
                  <c:v>Forestry</c:v>
                </c:pt>
                <c:pt idx="3">
                  <c:v>Freshwater</c:v>
                </c:pt>
                <c:pt idx="4">
                  <c:v>Green space</c:v>
                </c:pt>
                <c:pt idx="5">
                  <c:v>Industrial</c:v>
                </c:pt>
                <c:pt idx="6">
                  <c:v>Mire</c:v>
                </c:pt>
                <c:pt idx="7">
                  <c:v>Open landscape</c:v>
                </c:pt>
                <c:pt idx="8">
                  <c:v>Public service</c:v>
                </c:pt>
                <c:pt idx="9">
                  <c:v>Residential</c:v>
                </c:pt>
                <c:pt idx="10">
                  <c:v>Sea</c:v>
                </c:pt>
                <c:pt idx="11">
                  <c:v>Transportation</c:v>
                </c:pt>
                <c:pt idx="12">
                  <c:v>Unclassified</c:v>
                </c:pt>
              </c:strCache>
            </c:strRef>
          </c:cat>
          <c:val>
            <c:numRef>
              <c:f>'SSB Arealkat'!$C$3:$C$15</c:f>
              <c:numCache>
                <c:formatCode>0.00</c:formatCode>
                <c:ptCount val="13"/>
                <c:pt idx="0">
                  <c:v>37.249301171599996</c:v>
                </c:pt>
                <c:pt idx="1">
                  <c:v>53.0036956629</c:v>
                </c:pt>
                <c:pt idx="2">
                  <c:v>1448.7856620212999</c:v>
                </c:pt>
                <c:pt idx="3">
                  <c:v>26.195694944900001</c:v>
                </c:pt>
                <c:pt idx="4">
                  <c:v>145.06792307810002</c:v>
                </c:pt>
                <c:pt idx="5">
                  <c:v>53.756662707299995</c:v>
                </c:pt>
                <c:pt idx="6">
                  <c:v>6.52920138819999</c:v>
                </c:pt>
                <c:pt idx="7">
                  <c:v>174.10353840280001</c:v>
                </c:pt>
                <c:pt idx="8">
                  <c:v>165.1229993405</c:v>
                </c:pt>
                <c:pt idx="9">
                  <c:v>704.29733044559998</c:v>
                </c:pt>
                <c:pt idx="10">
                  <c:v>0.6976192993</c:v>
                </c:pt>
                <c:pt idx="11">
                  <c:v>341.6022543492</c:v>
                </c:pt>
                <c:pt idx="12">
                  <c:v>258.86819535960001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01-4F81-8CC9-026E242F2B12}"/>
            </c:ext>
          </c:extLst>
        </c:ser>
        <c:ser>
          <c:idx val="1"/>
          <c:order val="1"/>
          <c:tx>
            <c:strRef>
              <c:f>'SSB Arealkat'!$D$2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'SSB Arealkat'!$B$3:$B$15</c:f>
              <c:strCache>
                <c:ptCount val="13"/>
                <c:pt idx="0">
                  <c:v>Agriculture</c:v>
                </c:pt>
                <c:pt idx="1">
                  <c:v>Commercial</c:v>
                </c:pt>
                <c:pt idx="2">
                  <c:v>Forestry</c:v>
                </c:pt>
                <c:pt idx="3">
                  <c:v>Freshwater</c:v>
                </c:pt>
                <c:pt idx="4">
                  <c:v>Green space</c:v>
                </c:pt>
                <c:pt idx="5">
                  <c:v>Industrial</c:v>
                </c:pt>
                <c:pt idx="6">
                  <c:v>Mire</c:v>
                </c:pt>
                <c:pt idx="7">
                  <c:v>Open landscape</c:v>
                </c:pt>
                <c:pt idx="8">
                  <c:v>Public service</c:v>
                </c:pt>
                <c:pt idx="9">
                  <c:v>Residential</c:v>
                </c:pt>
                <c:pt idx="10">
                  <c:v>Sea</c:v>
                </c:pt>
                <c:pt idx="11">
                  <c:v>Transportation</c:v>
                </c:pt>
                <c:pt idx="12">
                  <c:v>Unclassified</c:v>
                </c:pt>
              </c:strCache>
            </c:strRef>
          </c:cat>
          <c:val>
            <c:numRef>
              <c:f>'SSB Arealkat'!$D$3:$D$15</c:f>
              <c:numCache>
                <c:formatCode>0.00</c:formatCode>
                <c:ptCount val="13"/>
                <c:pt idx="0">
                  <c:v>39.900365140200002</c:v>
                </c:pt>
                <c:pt idx="1">
                  <c:v>62.386766463599997</c:v>
                </c:pt>
                <c:pt idx="2">
                  <c:v>1746.6316617463001</c:v>
                </c:pt>
                <c:pt idx="3">
                  <c:v>30.761205996799998</c:v>
                </c:pt>
                <c:pt idx="4">
                  <c:v>154.51032503829998</c:v>
                </c:pt>
                <c:pt idx="5">
                  <c:v>61.769802929600004</c:v>
                </c:pt>
                <c:pt idx="6">
                  <c:v>7.8492172758000001</c:v>
                </c:pt>
                <c:pt idx="7">
                  <c:v>191.40908303009999</c:v>
                </c:pt>
                <c:pt idx="8">
                  <c:v>188.60768028200002</c:v>
                </c:pt>
                <c:pt idx="9">
                  <c:v>770.6178841162</c:v>
                </c:pt>
                <c:pt idx="10">
                  <c:v>1.2974241025</c:v>
                </c:pt>
                <c:pt idx="11">
                  <c:v>433.25515226319999</c:v>
                </c:pt>
                <c:pt idx="12">
                  <c:v>284.65740242980002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01-4F81-8CC9-026E242F2B12}"/>
            </c:ext>
          </c:extLst>
        </c:ser>
        <c:ser>
          <c:idx val="2"/>
          <c:order val="2"/>
          <c:tx>
            <c:strRef>
              <c:f>'SSB Arealkat'!$E$2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'SSB Arealkat'!$B$3:$B$15</c:f>
              <c:strCache>
                <c:ptCount val="13"/>
                <c:pt idx="0">
                  <c:v>Agriculture</c:v>
                </c:pt>
                <c:pt idx="1">
                  <c:v>Commercial</c:v>
                </c:pt>
                <c:pt idx="2">
                  <c:v>Forestry</c:v>
                </c:pt>
                <c:pt idx="3">
                  <c:v>Freshwater</c:v>
                </c:pt>
                <c:pt idx="4">
                  <c:v>Green space</c:v>
                </c:pt>
                <c:pt idx="5">
                  <c:v>Industrial</c:v>
                </c:pt>
                <c:pt idx="6">
                  <c:v>Mire</c:v>
                </c:pt>
                <c:pt idx="7">
                  <c:v>Open landscape</c:v>
                </c:pt>
                <c:pt idx="8">
                  <c:v>Public service</c:v>
                </c:pt>
                <c:pt idx="9">
                  <c:v>Residential</c:v>
                </c:pt>
                <c:pt idx="10">
                  <c:v>Sea</c:v>
                </c:pt>
                <c:pt idx="11">
                  <c:v>Transportation</c:v>
                </c:pt>
                <c:pt idx="12">
                  <c:v>Unclassified</c:v>
                </c:pt>
              </c:strCache>
            </c:strRef>
          </c:cat>
          <c:val>
            <c:numRef>
              <c:f>'SSB Arealkat'!$E$3:$E$15</c:f>
              <c:numCache>
                <c:formatCode>0.00</c:formatCode>
                <c:ptCount val="13"/>
                <c:pt idx="0">
                  <c:v>39.062146452900002</c:v>
                </c:pt>
                <c:pt idx="1">
                  <c:v>63.070820809200001</c:v>
                </c:pt>
                <c:pt idx="2">
                  <c:v>1796.3059080215</c:v>
                </c:pt>
                <c:pt idx="3">
                  <c:v>31.5758467647</c:v>
                </c:pt>
                <c:pt idx="4">
                  <c:v>158.0255306814</c:v>
                </c:pt>
                <c:pt idx="5">
                  <c:v>63.929114967099999</c:v>
                </c:pt>
                <c:pt idx="6">
                  <c:v>7.5700037224999992</c:v>
                </c:pt>
                <c:pt idx="7">
                  <c:v>208.04740327210001</c:v>
                </c:pt>
                <c:pt idx="8">
                  <c:v>196.05770496209999</c:v>
                </c:pt>
                <c:pt idx="9">
                  <c:v>782.1092886852</c:v>
                </c:pt>
                <c:pt idx="10">
                  <c:v>1.0075455523000001</c:v>
                </c:pt>
                <c:pt idx="11">
                  <c:v>407.56884480970001</c:v>
                </c:pt>
                <c:pt idx="12">
                  <c:v>280.30741498399999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01-4F81-8CC9-026E242F2B1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40083016"/>
        <c:axId val="640083672"/>
      </c:barChart>
      <c:catAx>
        <c:axId val="640083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40083672"/>
        <c:crosses val="autoZero"/>
        <c:auto val="1"/>
        <c:lblAlgn val="ctr"/>
        <c:lblOffset val="100"/>
        <c:noMultiLvlLbl val="0"/>
      </c:catAx>
      <c:valAx>
        <c:axId val="640083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40083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nb-NO"/>
              <a:t>Change</a:t>
            </a:r>
            <a:r>
              <a:rPr lang="nb-NO" baseline="0"/>
              <a:t> in tree crown area (ha)</a:t>
            </a:r>
            <a:endParaRPr lang="nb-N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Småhusbebyggelse_Småhusplan!$I$3</c:f>
              <c:strCache>
                <c:ptCount val="1"/>
                <c:pt idx="0">
                  <c:v>Småhusplan area trees 2.5 - 11 m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2"/>
              </a:soli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Småhusbebyggelse_Småhusplan!$J$2:$L$2</c:f>
              <c:numCache>
                <c:formatCode>General</c:formatCode>
                <c:ptCount val="3"/>
                <c:pt idx="0">
                  <c:v>2011</c:v>
                </c:pt>
                <c:pt idx="1">
                  <c:v>2014</c:v>
                </c:pt>
                <c:pt idx="2">
                  <c:v>2017</c:v>
                </c:pt>
              </c:numCache>
            </c:numRef>
          </c:xVal>
          <c:yVal>
            <c:numRef>
              <c:f>Småhusbebyggelse_Småhusplan!$J$3:$L$3</c:f>
              <c:numCache>
                <c:formatCode>General</c:formatCode>
                <c:ptCount val="3"/>
                <c:pt idx="0">
                  <c:v>184.4980502965</c:v>
                </c:pt>
                <c:pt idx="1">
                  <c:v>275.11977393910001</c:v>
                </c:pt>
                <c:pt idx="2">
                  <c:v>285.23675737650001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A63-44D6-B38F-E9C51C5B3202}"/>
            </c:ext>
          </c:extLst>
        </c:ser>
        <c:ser>
          <c:idx val="1"/>
          <c:order val="1"/>
          <c:tx>
            <c:strRef>
              <c:f>Småhusbebyggelse_Småhusplan!$I$4</c:f>
              <c:strCache>
                <c:ptCount val="1"/>
                <c:pt idx="0">
                  <c:v>Småhusplan area trees 12 - 35 m</c:v>
                </c:pt>
              </c:strCache>
            </c:strRef>
          </c:tx>
          <c:spPr>
            <a:ln w="31750" cap="rnd">
              <a:solidFill>
                <a:schemeClr val="accent2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Småhusbebyggelse_Småhusplan!$J$2:$L$2</c:f>
              <c:numCache>
                <c:formatCode>General</c:formatCode>
                <c:ptCount val="3"/>
                <c:pt idx="0">
                  <c:v>2011</c:v>
                </c:pt>
                <c:pt idx="1">
                  <c:v>2014</c:v>
                </c:pt>
                <c:pt idx="2">
                  <c:v>2017</c:v>
                </c:pt>
              </c:numCache>
            </c:numRef>
          </c:xVal>
          <c:yVal>
            <c:numRef>
              <c:f>Småhusbebyggelse_Småhusplan!$J$4:$L$4</c:f>
              <c:numCache>
                <c:formatCode>General</c:formatCode>
                <c:ptCount val="3"/>
                <c:pt idx="0">
                  <c:v>635.82655114240004</c:v>
                </c:pt>
                <c:pt idx="1">
                  <c:v>611.98589162149995</c:v>
                </c:pt>
                <c:pt idx="2">
                  <c:v>571.77466589000005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A63-44D6-B38F-E9C51C5B3202}"/>
            </c:ext>
          </c:extLst>
        </c:ser>
        <c:ser>
          <c:idx val="2"/>
          <c:order val="2"/>
          <c:tx>
            <c:strRef>
              <c:f>Småhusbebyggelse_Småhusplan!$I$5</c:f>
              <c:strCache>
                <c:ptCount val="1"/>
                <c:pt idx="0">
                  <c:v>Småhusbebyggelse area trees 2.5 - 11 m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Småhusbebyggelse_Småhusplan!$J$2:$L$2</c:f>
              <c:numCache>
                <c:formatCode>General</c:formatCode>
                <c:ptCount val="3"/>
                <c:pt idx="0">
                  <c:v>2011</c:v>
                </c:pt>
                <c:pt idx="1">
                  <c:v>2014</c:v>
                </c:pt>
                <c:pt idx="2">
                  <c:v>2017</c:v>
                </c:pt>
              </c:numCache>
            </c:numRef>
          </c:xVal>
          <c:yVal>
            <c:numRef>
              <c:f>Småhusbebyggelse_Småhusplan!$J$5:$L$5</c:f>
              <c:numCache>
                <c:formatCode>General</c:formatCode>
                <c:ptCount val="3"/>
                <c:pt idx="0">
                  <c:v>394.32460767359998</c:v>
                </c:pt>
                <c:pt idx="1">
                  <c:v>554.11214766010005</c:v>
                </c:pt>
                <c:pt idx="2">
                  <c:v>538.70952520540004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A63-44D6-B38F-E9C51C5B3202}"/>
            </c:ext>
          </c:extLst>
        </c:ser>
        <c:ser>
          <c:idx val="3"/>
          <c:order val="3"/>
          <c:tx>
            <c:strRef>
              <c:f>Småhusbebyggelse_Småhusplan!$I$6</c:f>
              <c:strCache>
                <c:ptCount val="1"/>
                <c:pt idx="0">
                  <c:v>Småhusbebyggelse area  trees 12 - 35 m</c:v>
                </c:pt>
              </c:strCache>
            </c:strRef>
          </c:tx>
          <c:spPr>
            <a:ln w="31750" cap="rnd">
              <a:solidFill>
                <a:schemeClr val="accent1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Småhusbebyggelse_Småhusplan!$J$2:$L$2</c:f>
              <c:numCache>
                <c:formatCode>General</c:formatCode>
                <c:ptCount val="3"/>
                <c:pt idx="0">
                  <c:v>2011</c:v>
                </c:pt>
                <c:pt idx="1">
                  <c:v>2014</c:v>
                </c:pt>
                <c:pt idx="2">
                  <c:v>2017</c:v>
                </c:pt>
              </c:numCache>
            </c:numRef>
          </c:xVal>
          <c:yVal>
            <c:numRef>
              <c:f>Småhusbebyggelse_Småhusplan!$J$6:$L$6</c:f>
              <c:numCache>
                <c:formatCode>General</c:formatCode>
                <c:ptCount val="3"/>
                <c:pt idx="0">
                  <c:v>1464.6240367595001</c:v>
                </c:pt>
                <c:pt idx="1">
                  <c:v>1557.4571086789999</c:v>
                </c:pt>
                <c:pt idx="2">
                  <c:v>1484.5722262129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A63-44D6-B38F-E9C51C5B3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5023704"/>
        <c:axId val="475021408"/>
      </c:scatterChart>
      <c:valAx>
        <c:axId val="475023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75021408"/>
        <c:crosses val="autoZero"/>
        <c:crossBetween val="midCat"/>
      </c:valAx>
      <c:valAx>
        <c:axId val="47502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750237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0A49C-00DB-41F1-BF4A-61AAFBFF1309}" type="datetimeFigureOut">
              <a:rPr lang="nb-NO" smtClean="0"/>
              <a:t>27.03.2020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E00A4-313E-4D49-A9E4-86A320AA66E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3988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9735E604-AD1A-4EDC-BC8A-1F8901700DDE}" type="datetimeFigureOut">
              <a:rPr lang="nb-NO" smtClean="0"/>
              <a:pPr/>
              <a:t>27.03.2020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5A03FB49-401E-4E2A-8C7B-A751320B1AC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389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3FB49-401E-4E2A-8C7B-A751320B1ACA}" type="slidenum">
              <a:rPr kumimoji="0" lang="nb-NO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761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1561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3FB49-401E-4E2A-8C7B-A751320B1ACA}" type="slidenum">
              <a:rPr kumimoji="0" lang="nb-NO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947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9987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3FB49-401E-4E2A-8C7B-A751320B1ACA}" type="slidenum">
              <a:rPr kumimoji="0" lang="nb-NO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94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296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2418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0579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158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1988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2262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 </a:t>
            </a:r>
          </a:p>
          <a:p>
            <a:endParaRPr lang="nb-NO" dirty="0"/>
          </a:p>
          <a:p>
            <a:r>
              <a:rPr lang="nb-NO" dirty="0"/>
              <a:t>Dette kan være en indikasjon på at reguleringene i småhusplanområdet på å felle store trær har en effekt.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9617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5967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1196752"/>
            <a:ext cx="9409045" cy="1512168"/>
          </a:xfrm>
        </p:spPr>
        <p:txBody>
          <a:bodyPr anchor="t" anchorCtr="0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34173" y="1268760"/>
            <a:ext cx="153316" cy="14401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4" descr="logo txt_hvit_n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92804" y="5085185"/>
            <a:ext cx="2212852" cy="14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9349" y="116632"/>
            <a:ext cx="1180931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6BFFF7-A053-46F2-B09C-AA57896ACFC2}"/>
              </a:ext>
            </a:extLst>
          </p:cNvPr>
          <p:cNvSpPr txBox="1"/>
          <p:nvPr userDrawn="1"/>
        </p:nvSpPr>
        <p:spPr>
          <a:xfrm>
            <a:off x="527381" y="6464370"/>
            <a:ext cx="2112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0" baseline="0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www.nina.no</a:t>
            </a:r>
            <a:endParaRPr lang="nb-NO" sz="1200" b="1" spc="0" baseline="0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55C0D-17D2-41F7-8EC5-93FC984508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3169" y="6165304"/>
            <a:ext cx="1014202" cy="5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99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rgbClr val="4D6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2780928"/>
            <a:ext cx="9790112" cy="1296144"/>
          </a:xfrm>
        </p:spPr>
        <p:txBody>
          <a:bodyPr anchor="t" anchorCtr="0">
            <a:noAutofit/>
          </a:bodyPr>
          <a:lstStyle>
            <a:lvl1pPr algn="r">
              <a:defRPr sz="28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7488" y="4221088"/>
            <a:ext cx="9793088" cy="792088"/>
          </a:xfrm>
        </p:spPr>
        <p:txBody>
          <a:bodyPr>
            <a:noAutofit/>
          </a:bodyPr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206502" y="2790825"/>
            <a:ext cx="184977" cy="127952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00153" y="4191000"/>
            <a:ext cx="191327" cy="685800"/>
          </a:xfrm>
          <a:prstGeom prst="rect">
            <a:avLst/>
          </a:prstGeom>
          <a:solidFill>
            <a:srgbClr val="008F9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Picture 9" descr="logo txt_hvit_n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23996" y="5085187"/>
            <a:ext cx="2950469" cy="1448413"/>
          </a:xfrm>
          <a:prstGeom prst="rect">
            <a:avLst/>
          </a:prstGeom>
        </p:spPr>
      </p:pic>
      <p:pic>
        <p:nvPicPr>
          <p:cNvPr id="11" name="Picture 20" descr="bildestripe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67" y="1440003"/>
            <a:ext cx="12200467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7297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rgbClr val="4D6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 txt_hvit_n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23996" y="5085187"/>
            <a:ext cx="2950469" cy="1448413"/>
          </a:xfrm>
          <a:prstGeom prst="rect">
            <a:avLst/>
          </a:prstGeom>
        </p:spPr>
      </p:pic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8467" y="1440003"/>
            <a:ext cx="12200467" cy="11350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487488" y="2780928"/>
            <a:ext cx="9790112" cy="1296144"/>
          </a:xfrm>
        </p:spPr>
        <p:txBody>
          <a:bodyPr anchor="t" anchorCtr="0">
            <a:noAutofit/>
          </a:bodyPr>
          <a:lstStyle>
            <a:lvl1pPr algn="r">
              <a:defRPr sz="28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487488" y="4221088"/>
            <a:ext cx="9793088" cy="792088"/>
          </a:xfrm>
        </p:spPr>
        <p:txBody>
          <a:bodyPr>
            <a:noAutofit/>
          </a:bodyPr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206502" y="2790825"/>
            <a:ext cx="184977" cy="127952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00153" y="4191000"/>
            <a:ext cx="191327" cy="685800"/>
          </a:xfrm>
          <a:prstGeom prst="rect">
            <a:avLst/>
          </a:prstGeom>
          <a:solidFill>
            <a:srgbClr val="008F9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13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rgbClr val="4D6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 txt_hvit_n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23996" y="5085187"/>
            <a:ext cx="2950469" cy="1448413"/>
          </a:xfrm>
          <a:prstGeom prst="rect">
            <a:avLst/>
          </a:prstGeom>
        </p:spPr>
      </p:pic>
      <p:sp>
        <p:nvSpPr>
          <p:cNvPr id="9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35983" y="1440003"/>
            <a:ext cx="2448000" cy="11350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409045" y="1440003"/>
            <a:ext cx="2448000" cy="11350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305649" y="1441351"/>
            <a:ext cx="2448000" cy="1134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856699" y="1440003"/>
            <a:ext cx="2448000" cy="11350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739084" y="1440003"/>
            <a:ext cx="2448000" cy="11350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1487488" y="2780928"/>
            <a:ext cx="9790112" cy="1296144"/>
          </a:xfrm>
        </p:spPr>
        <p:txBody>
          <a:bodyPr anchor="t" anchorCtr="0">
            <a:noAutofit/>
          </a:bodyPr>
          <a:lstStyle>
            <a:lvl1pPr algn="r">
              <a:defRPr sz="28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1487488" y="4221088"/>
            <a:ext cx="9793088" cy="792088"/>
          </a:xfrm>
        </p:spPr>
        <p:txBody>
          <a:bodyPr>
            <a:noAutofit/>
          </a:bodyPr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206502" y="2790825"/>
            <a:ext cx="184977" cy="127952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200153" y="4191000"/>
            <a:ext cx="191327" cy="685800"/>
          </a:xfrm>
          <a:prstGeom prst="rect">
            <a:avLst/>
          </a:prstGeom>
          <a:solidFill>
            <a:srgbClr val="008F9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00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2780928"/>
            <a:ext cx="9790112" cy="1296144"/>
          </a:xfrm>
        </p:spPr>
        <p:txBody>
          <a:bodyPr anchor="t" anchorCtr="0">
            <a:noAutofit/>
          </a:bodyPr>
          <a:lstStyle>
            <a:lvl1pPr algn="r">
              <a:defRPr sz="285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7488" y="4221088"/>
            <a:ext cx="9793088" cy="792088"/>
          </a:xfrm>
        </p:spPr>
        <p:txBody>
          <a:bodyPr>
            <a:noAutofit/>
          </a:bodyPr>
          <a:lstStyle>
            <a:lvl1pPr marL="0" indent="0" algn="r">
              <a:buNone/>
              <a:defRPr sz="210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nb-NO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206502" y="2790825"/>
            <a:ext cx="184977" cy="127952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00153" y="4191000"/>
            <a:ext cx="191327" cy="685800"/>
          </a:xfrm>
          <a:prstGeom prst="rect">
            <a:avLst/>
          </a:prstGeom>
          <a:solidFill>
            <a:srgbClr val="008F9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1" name="Picture 20" descr="bildestrip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467" y="1440003"/>
            <a:ext cx="12200467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42" y="5301211"/>
            <a:ext cx="2630852" cy="12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8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1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2780928"/>
            <a:ext cx="9790112" cy="1296144"/>
          </a:xfrm>
        </p:spPr>
        <p:txBody>
          <a:bodyPr anchor="t" anchorCtr="0">
            <a:noAutofit/>
          </a:bodyPr>
          <a:lstStyle>
            <a:lvl1pPr algn="r">
              <a:defRPr sz="285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7488" y="4221088"/>
            <a:ext cx="9793088" cy="792088"/>
          </a:xfrm>
        </p:spPr>
        <p:txBody>
          <a:bodyPr>
            <a:noAutofit/>
          </a:bodyPr>
          <a:lstStyle>
            <a:lvl1pPr marL="0" indent="0" algn="r">
              <a:buNone/>
              <a:defRPr sz="210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206502" y="2790825"/>
            <a:ext cx="184977" cy="127952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00153" y="4191000"/>
            <a:ext cx="191327" cy="685800"/>
          </a:xfrm>
          <a:prstGeom prst="rect">
            <a:avLst/>
          </a:prstGeom>
          <a:solidFill>
            <a:srgbClr val="008F9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860" b="81388"/>
          <a:stretch/>
        </p:blipFill>
        <p:spPr>
          <a:xfrm>
            <a:off x="4751852" y="4807962"/>
            <a:ext cx="2960451" cy="1759893"/>
          </a:xfrm>
          <a:prstGeom prst="rect">
            <a:avLst/>
          </a:prstGeom>
        </p:spPr>
      </p:pic>
      <p:sp>
        <p:nvSpPr>
          <p:cNvPr id="9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8467" y="1440003"/>
            <a:ext cx="12200467" cy="11350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05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1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2780928"/>
            <a:ext cx="9790112" cy="1296144"/>
          </a:xfrm>
        </p:spPr>
        <p:txBody>
          <a:bodyPr anchor="t" anchorCtr="0">
            <a:noAutofit/>
          </a:bodyPr>
          <a:lstStyle>
            <a:lvl1pPr algn="r">
              <a:defRPr sz="285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7488" y="4221088"/>
            <a:ext cx="9793088" cy="792088"/>
          </a:xfrm>
        </p:spPr>
        <p:txBody>
          <a:bodyPr>
            <a:noAutofit/>
          </a:bodyPr>
          <a:lstStyle>
            <a:lvl1pPr marL="0" indent="0" algn="r">
              <a:buNone/>
              <a:defRPr sz="210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206502" y="2790825"/>
            <a:ext cx="184977" cy="127952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00153" y="4191000"/>
            <a:ext cx="191327" cy="685800"/>
          </a:xfrm>
          <a:prstGeom prst="rect">
            <a:avLst/>
          </a:prstGeom>
          <a:solidFill>
            <a:srgbClr val="008F9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860" b="81388"/>
          <a:stretch/>
        </p:blipFill>
        <p:spPr>
          <a:xfrm>
            <a:off x="4751852" y="4807962"/>
            <a:ext cx="2960451" cy="1759893"/>
          </a:xfrm>
          <a:prstGeom prst="rect">
            <a:avLst/>
          </a:prstGeom>
        </p:spPr>
      </p:pic>
      <p:sp>
        <p:nvSpPr>
          <p:cNvPr id="9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35983" y="1440003"/>
            <a:ext cx="2448000" cy="11350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409045" y="1440003"/>
            <a:ext cx="2448000" cy="11350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305649" y="1441351"/>
            <a:ext cx="2448000" cy="1134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856699" y="1440003"/>
            <a:ext cx="2448000" cy="11350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739084" y="1440003"/>
            <a:ext cx="2448000" cy="11350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76496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28801"/>
            <a:ext cx="10972800" cy="4392488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4pPr marL="940594" indent="-200025">
              <a:defRPr/>
            </a:lvl4pPr>
            <a:lvl5pPr marL="1139429" indent="-13335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2870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28803"/>
            <a:ext cx="5384800" cy="439248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28803"/>
            <a:ext cx="5384800" cy="439248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7902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92012" y="1628800"/>
            <a:ext cx="5376597" cy="43924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23392" y="1628800"/>
            <a:ext cx="5376597" cy="4392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150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1196752"/>
            <a:ext cx="9409045" cy="1800200"/>
          </a:xfrm>
        </p:spPr>
        <p:txBody>
          <a:bodyPr anchor="t" anchorCtr="0">
            <a:no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34173" y="1268760"/>
            <a:ext cx="153316" cy="14401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860" b="81388"/>
          <a:stretch/>
        </p:blipFill>
        <p:spPr>
          <a:xfrm>
            <a:off x="5081841" y="4773704"/>
            <a:ext cx="2220338" cy="17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23392" y="1628800"/>
            <a:ext cx="5376597" cy="4392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6191252" y="1628778"/>
            <a:ext cx="5376333" cy="4392613"/>
          </a:xfrm>
        </p:spPr>
        <p:txBody>
          <a:bodyPr/>
          <a:lstStyle/>
          <a:p>
            <a:r>
              <a:rPr lang="en-US"/>
              <a:t>Click icon to add chart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0944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5520" y="4581128"/>
            <a:ext cx="8640960" cy="1296144"/>
          </a:xfrm>
        </p:spPr>
        <p:txBody>
          <a:bodyPr/>
          <a:lstStyle>
            <a:lvl1pPr marL="0" indent="0">
              <a:buNone/>
              <a:defRPr sz="1200" i="1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1268760"/>
            <a:ext cx="1219200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75520" y="260651"/>
            <a:ext cx="8640960" cy="417646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3432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19615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9349" y="116632"/>
            <a:ext cx="1180931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124744"/>
            <a:ext cx="1219200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95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9349" y="116632"/>
            <a:ext cx="1180931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124744"/>
            <a:ext cx="1219200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5661248"/>
            <a:ext cx="12192000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61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1800" y="1440000"/>
            <a:ext cx="11328400" cy="46532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2811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30CA1A-881E-4A41-8C03-3010B2E0AD0B}" type="datetimeFigureOut">
              <a:rPr lang="en-GB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27/03/2020</a:t>
            </a:fld>
            <a:endParaRPr lang="en-GB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BB35C0-33B1-4817-BB45-404ABB2E2830}" type="slidenum">
              <a:rPr lang="en-GB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02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56" y="-816430"/>
            <a:ext cx="12338956" cy="9254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761901"/>
            <a:ext cx="9144000" cy="1340421"/>
          </a:xfrm>
        </p:spPr>
        <p:txBody>
          <a:bodyPr anchor="b"/>
          <a:lstStyle>
            <a:lvl1pPr algn="ctr">
              <a:defRPr sz="6000" b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81903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151" y="6470078"/>
            <a:ext cx="2743200" cy="365125"/>
          </a:xfrm>
        </p:spPr>
        <p:txBody>
          <a:bodyPr/>
          <a:lstStyle/>
          <a:p>
            <a:fld id="{FE5480C3-0269-4130-9E3E-FB74CA47F1E4}" type="datetimeFigureOut">
              <a:rPr lang="nb-NO" smtClean="0"/>
              <a:t>27.03.2020</a:t>
            </a:fld>
            <a:endParaRPr lang="nb-NO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4324" y="6059673"/>
            <a:ext cx="2502010" cy="5894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55131" y="6034555"/>
            <a:ext cx="1940278" cy="639652"/>
          </a:xfrm>
          <a:prstGeom prst="rect">
            <a:avLst/>
          </a:prstGeom>
        </p:spPr>
      </p:pic>
      <p:pic>
        <p:nvPicPr>
          <p:cNvPr id="13" name="Picture 15" descr="logo_web_sortSkrift"/>
          <p:cNvPicPr>
            <a:picLocks noChangeAspect="1" noChangeArrowheads="1"/>
          </p:cNvPicPr>
          <p:nvPr userDrawn="1"/>
        </p:nvPicPr>
        <p:blipFill>
          <a:blip r:embed="rId5" cstate="print"/>
          <a:srcRect t="48474" b="-4846"/>
          <a:stretch>
            <a:fillRect/>
          </a:stretch>
        </p:blipFill>
        <p:spPr bwMode="auto">
          <a:xfrm>
            <a:off x="5608532" y="5815693"/>
            <a:ext cx="1412748" cy="107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42" y="4591832"/>
            <a:ext cx="2803089" cy="14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47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761901"/>
            <a:ext cx="9144000" cy="1340421"/>
          </a:xfrm>
        </p:spPr>
        <p:txBody>
          <a:bodyPr anchor="b"/>
          <a:lstStyle>
            <a:lvl1pPr algn="ctr">
              <a:defRPr sz="6000" b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81903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151" y="6470078"/>
            <a:ext cx="2743200" cy="365125"/>
          </a:xfrm>
        </p:spPr>
        <p:txBody>
          <a:bodyPr/>
          <a:lstStyle/>
          <a:p>
            <a:fld id="{FE5480C3-0269-4130-9E3E-FB74CA47F1E4}" type="datetimeFigureOut">
              <a:rPr lang="nb-NO" smtClean="0"/>
              <a:t>27.03.2020</a:t>
            </a:fld>
            <a:endParaRPr lang="nb-NO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44324" y="6059673"/>
            <a:ext cx="2502010" cy="5894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55131" y="6034555"/>
            <a:ext cx="1940278" cy="639652"/>
          </a:xfrm>
          <a:prstGeom prst="rect">
            <a:avLst/>
          </a:prstGeom>
        </p:spPr>
      </p:pic>
      <p:pic>
        <p:nvPicPr>
          <p:cNvPr id="13" name="Picture 15" descr="logo_web_sortSkrift"/>
          <p:cNvPicPr>
            <a:picLocks noChangeAspect="1" noChangeArrowheads="1"/>
          </p:cNvPicPr>
          <p:nvPr userDrawn="1"/>
        </p:nvPicPr>
        <p:blipFill>
          <a:blip r:embed="rId4" cstate="print"/>
          <a:srcRect t="48474" b="-4846"/>
          <a:stretch>
            <a:fillRect/>
          </a:stretch>
        </p:blipFill>
        <p:spPr bwMode="auto">
          <a:xfrm>
            <a:off x="5608532" y="5815693"/>
            <a:ext cx="1412748" cy="107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42" y="4591832"/>
            <a:ext cx="2803089" cy="14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10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5639416"/>
            <a:ext cx="10515600" cy="1325563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25881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272" y="6120003"/>
            <a:ext cx="1571056" cy="8312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63296" y="5627224"/>
            <a:ext cx="4462272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228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1196752"/>
            <a:ext cx="9409045" cy="1584176"/>
          </a:xfrm>
        </p:spPr>
        <p:txBody>
          <a:bodyPr anchor="t" anchorCtr="0">
            <a:no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34173" y="1268760"/>
            <a:ext cx="153316" cy="14401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860" b="81388"/>
          <a:stretch/>
        </p:blipFill>
        <p:spPr>
          <a:xfrm>
            <a:off x="5081841" y="4773705"/>
            <a:ext cx="2220338" cy="17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7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56" y="-816430"/>
            <a:ext cx="12338956" cy="9254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272" y="6120003"/>
            <a:ext cx="1571056" cy="8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20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272" y="6120003"/>
            <a:ext cx="1571056" cy="8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67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80C3-0269-4130-9E3E-FB74CA47F1E4}" type="datetimeFigureOut">
              <a:rPr lang="nb-NO" smtClean="0"/>
              <a:t>27.03.2020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9D907D-8457-4784-8C4C-0B8CC5F02C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8690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80C3-0269-4130-9E3E-FB74CA47F1E4}" type="datetimeFigureOut">
              <a:rPr lang="nb-NO" smtClean="0"/>
              <a:t>27.03.2020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9D907D-8457-4784-8C4C-0B8CC5F02C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8254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80C3-0269-4130-9E3E-FB74CA47F1E4}" type="datetimeFigureOut">
              <a:rPr lang="nb-NO" smtClean="0"/>
              <a:t>27.03.2020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9D907D-8457-4784-8C4C-0B8CC5F02C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060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80C3-0269-4130-9E3E-FB74CA47F1E4}" type="datetimeFigureOut">
              <a:rPr lang="nb-NO" smtClean="0"/>
              <a:t>27.03.2020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9D907D-8457-4784-8C4C-0B8CC5F02C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01129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272" y="6120003"/>
            <a:ext cx="1571056" cy="8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23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80C3-0269-4130-9E3E-FB74CA47F1E4}" type="datetimeFigureOut">
              <a:rPr lang="nb-NO" smtClean="0"/>
              <a:t>27.03.2020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9D907D-8457-4784-8C4C-0B8CC5F02C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6371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80C3-0269-4130-9E3E-FB74CA47F1E4}" type="datetimeFigureOut">
              <a:rPr lang="nb-NO" smtClean="0"/>
              <a:t>27.03.2020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9D907D-8457-4784-8C4C-0B8CC5F02C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386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28801"/>
            <a:ext cx="10972800" cy="4497363"/>
          </a:xfrm>
        </p:spPr>
        <p:txBody>
          <a:bodyPr/>
          <a:lstStyle>
            <a:lvl1pPr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defRPr sz="2600"/>
            </a:lvl1pPr>
            <a:lvl2pPr>
              <a:lnSpc>
                <a:spcPct val="100000"/>
              </a:lnSpc>
              <a:spcAft>
                <a:spcPts val="0"/>
              </a:spcAft>
              <a:defRPr/>
            </a:lvl2pPr>
            <a:lvl3pPr>
              <a:lnSpc>
                <a:spcPct val="100000"/>
              </a:lnSpc>
              <a:spcAft>
                <a:spcPts val="0"/>
              </a:spcAft>
              <a:defRPr sz="2200"/>
            </a:lvl3pPr>
            <a:lvl4pPr marL="1254125" indent="-266700">
              <a:lnSpc>
                <a:spcPct val="100000"/>
              </a:lnSpc>
              <a:spcAft>
                <a:spcPts val="600"/>
              </a:spcAft>
              <a:defRPr/>
            </a:lvl4pPr>
            <a:lvl5pPr marL="1519238" indent="-177800"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28801"/>
            <a:ext cx="5384800" cy="4392489"/>
          </a:xfrm>
        </p:spPr>
        <p:txBody>
          <a:bodyPr/>
          <a:lstStyle>
            <a:lvl1pPr>
              <a:spcBef>
                <a:spcPts val="1400"/>
              </a:spcBef>
              <a:spcAft>
                <a:spcPts val="0"/>
              </a:spcAft>
              <a:defRPr sz="2600"/>
            </a:lvl1pPr>
            <a:lvl2pPr>
              <a:spcBef>
                <a:spcPts val="0"/>
              </a:spcBef>
              <a:spcAft>
                <a:spcPts val="0"/>
              </a:spcAft>
              <a:defRPr sz="2300"/>
            </a:lvl2pPr>
            <a:lvl3pPr>
              <a:spcBef>
                <a:spcPts val="0"/>
              </a:spcBef>
              <a:spcAft>
                <a:spcPts val="0"/>
              </a:spcAft>
              <a:defRPr sz="20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28801"/>
            <a:ext cx="5384800" cy="4392489"/>
          </a:xfrm>
        </p:spPr>
        <p:txBody>
          <a:bodyPr/>
          <a:lstStyle>
            <a:lvl1pPr>
              <a:spcBef>
                <a:spcPts val="1400"/>
              </a:spcBef>
              <a:spcAft>
                <a:spcPts val="0"/>
              </a:spcAft>
              <a:defRPr sz="2600"/>
            </a:lvl1pPr>
            <a:lvl2pPr>
              <a:spcBef>
                <a:spcPts val="0"/>
              </a:spcBef>
              <a:spcAft>
                <a:spcPts val="0"/>
              </a:spcAft>
              <a:defRPr sz="2300"/>
            </a:lvl2pPr>
            <a:lvl3pPr>
              <a:spcBef>
                <a:spcPts val="0"/>
              </a:spcBef>
              <a:spcAft>
                <a:spcPts val="0"/>
              </a:spcAft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084" y="1664804"/>
            <a:ext cx="11055019" cy="504056"/>
          </a:xfrm>
        </p:spPr>
        <p:txBody>
          <a:bodyPr anchor="t" anchorCtr="0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276873"/>
            <a:ext cx="11055019" cy="3600401"/>
          </a:xfrm>
        </p:spPr>
        <p:txBody>
          <a:bodyPr/>
          <a:lstStyle>
            <a:lvl1pPr>
              <a:spcAft>
                <a:spcPts val="0"/>
              </a:spcAft>
              <a:defRPr sz="2600"/>
            </a:lvl1pPr>
            <a:lvl2pPr>
              <a:spcAft>
                <a:spcPts val="0"/>
              </a:spcAft>
              <a:defRPr sz="2300"/>
            </a:lvl2pPr>
            <a:lvl3pPr>
              <a:spcAft>
                <a:spcPts val="0"/>
              </a:spcAft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00808"/>
            <a:ext cx="5386917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586583"/>
            <a:ext cx="5386917" cy="3528392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100"/>
            </a:lvl2pPr>
            <a:lvl3pPr>
              <a:spcAft>
                <a:spcPts val="0"/>
              </a:spcAft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00808"/>
            <a:ext cx="5389033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8" y="2586583"/>
            <a:ext cx="5389033" cy="3528392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100"/>
            </a:lvl2pPr>
            <a:lvl3pPr>
              <a:spcAft>
                <a:spcPts val="0"/>
              </a:spcAft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9349" y="116632"/>
            <a:ext cx="1180931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37693"/>
            <a:ext cx="10972800" cy="10414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14200"/>
            <a:ext cx="10972800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19403" y="1446684"/>
            <a:ext cx="10753195" cy="0"/>
          </a:xfrm>
          <a:prstGeom prst="line">
            <a:avLst/>
          </a:prstGeom>
          <a:ln w="190500" cap="sq" cmpd="sng">
            <a:solidFill>
              <a:schemeClr val="bg2">
                <a:lumMod val="20000"/>
                <a:lumOff val="80000"/>
              </a:schemeClr>
            </a:solidFill>
            <a:prstDash val="solid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527381" y="6464370"/>
            <a:ext cx="2112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0" baseline="0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www.nina.no</a:t>
            </a:r>
            <a:endParaRPr lang="nb-NO" sz="1200" b="1" spc="0" baseline="0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3169" y="6165304"/>
            <a:ext cx="1014202" cy="5341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0" r:id="rId4"/>
    <p:sldLayoutId id="2147483652" r:id="rId5"/>
    <p:sldLayoutId id="2147483653" r:id="rId6"/>
    <p:sldLayoutId id="2147483658" r:id="rId7"/>
    <p:sldLayoutId id="2147483654" r:id="rId8"/>
    <p:sldLayoutId id="2147483655" r:id="rId9"/>
    <p:sldLayoutId id="2147483664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spcBef>
          <a:spcPts val="1400"/>
        </a:spcBef>
        <a:spcAft>
          <a:spcPts val="0"/>
        </a:spcAft>
        <a:buClr>
          <a:schemeClr val="accent5">
            <a:lumMod val="75000"/>
          </a:schemeClr>
        </a:buClr>
        <a:buSzPct val="90000"/>
        <a:buFont typeface="Arial" pitchFamily="34" charset="0"/>
        <a:buChar char="•"/>
        <a:defRPr sz="26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538163" indent="-177800" algn="l" defTabSz="914400" rtl="0" eaLnBrk="1" latinLnBrk="0" hangingPunct="1">
        <a:spcBef>
          <a:spcPts val="0"/>
        </a:spcBef>
        <a:buClr>
          <a:srgbClr val="49AFC5"/>
        </a:buClr>
        <a:buSzPct val="70000"/>
        <a:buFont typeface="Wingdings 3" pitchFamily="18" charset="2"/>
        <a:buChar char=""/>
        <a:defRPr sz="23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809625" indent="-184150" algn="l" defTabSz="914400" rtl="0" eaLnBrk="1" latinLnBrk="0" hangingPunct="1"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37692"/>
            <a:ext cx="10972800" cy="11030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28800"/>
            <a:ext cx="10972800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19404" y="1446684"/>
            <a:ext cx="10753195" cy="0"/>
          </a:xfrm>
          <a:prstGeom prst="line">
            <a:avLst/>
          </a:prstGeom>
          <a:ln w="190500" cap="sq" cmpd="sng">
            <a:solidFill>
              <a:schemeClr val="bg2">
                <a:lumMod val="20000"/>
                <a:lumOff val="80000"/>
              </a:schemeClr>
            </a:solidFill>
            <a:prstDash val="solid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6339" y="6165307"/>
            <a:ext cx="1352269" cy="53411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27381" y="6464370"/>
            <a:ext cx="21122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E572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www.nina.no</a:t>
            </a:r>
            <a:endParaRPr lang="nb-NO" sz="900" b="1" dirty="0">
              <a:solidFill>
                <a:srgbClr val="E572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47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</p:titleStyle>
    <p:bodyStyle>
      <a:lvl1pPr marL="132160" indent="-132160" algn="l" defTabSz="685800" rtl="0" eaLnBrk="1" latinLnBrk="0" hangingPunct="1">
        <a:spcBef>
          <a:spcPts val="1800"/>
        </a:spcBef>
        <a:buClr>
          <a:schemeClr val="accent5">
            <a:lumMod val="75000"/>
          </a:schemeClr>
        </a:buClr>
        <a:buSzPct val="90000"/>
        <a:buFont typeface="Arial" pitchFamily="34" charset="0"/>
        <a:buChar char="•"/>
        <a:defRPr sz="195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403622" indent="-133350" algn="l" defTabSz="685800" rtl="0" eaLnBrk="1" latinLnBrk="0" hangingPunct="1">
        <a:spcBef>
          <a:spcPts val="450"/>
        </a:spcBef>
        <a:buClr>
          <a:srgbClr val="49AFC5"/>
        </a:buClr>
        <a:buSzPct val="70000"/>
        <a:buFont typeface="Wingdings 3" pitchFamily="18" charset="2"/>
        <a:buChar char=""/>
        <a:defRPr sz="1725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607219" indent="-138113" algn="l" defTabSz="685800" rtl="0" eaLnBrk="1" latinLnBrk="0" hangingPunct="1">
        <a:spcBef>
          <a:spcPts val="450"/>
        </a:spcBef>
        <a:buFont typeface="Arial" pitchFamily="34" charset="0"/>
        <a:buChar char="•"/>
        <a:defRPr sz="15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151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480C3-0269-4130-9E3E-FB74CA47F1E4}" type="datetimeFigureOut">
              <a:rPr lang="nb-NO" smtClean="0"/>
              <a:t>27.03.2020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840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sv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5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8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it.wikipedia.org/wiki/Sorbo_ciavardello" TargetMode="External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5" Type="http://schemas.openxmlformats.org/officeDocument/2006/relationships/hyperlink" Target="https://hoydedata.no/LaserInnsyn/" TargetMode="Externa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slideLayout" Target="../slideLayouts/slideLayout23.xml"/><Relationship Id="rId7" Type="http://schemas.openxmlformats.org/officeDocument/2006/relationships/hyperlink" Target="https://it.wikipedia.org/wiki/Sorbo_ciavardello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jp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quot;&quot;">
            <a:extLst>
              <a:ext uri="{FF2B5EF4-FFF2-40B4-BE49-F238E27FC236}">
                <a16:creationId xmlns:a16="http://schemas.microsoft.com/office/drawing/2014/main" id="{18D3F0AE-3F6A-49F2-9C4F-252580130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2564904"/>
            <a:ext cx="2254322" cy="12316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6328991-1C26-408F-B82F-853EB38DBB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105" y="5398813"/>
            <a:ext cx="2095227" cy="12927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2F7BD131-6143-4020-B926-3BFAF33C13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2712" y="0"/>
            <a:ext cx="10327342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F8FA9"/>
          </a:solidFill>
          <a:effectLst/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CC3F951-7D70-431B-9584-721E4574D47B}"/>
              </a:ext>
            </a:extLst>
          </p:cNvPr>
          <p:cNvSpPr txBox="1">
            <a:spLocks/>
          </p:cNvSpPr>
          <p:nvPr/>
        </p:nvSpPr>
        <p:spPr>
          <a:xfrm>
            <a:off x="191344" y="188640"/>
            <a:ext cx="10081120" cy="1944216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5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Tree spotting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400" b="1" dirty="0">
                <a:ln>
                  <a:solidFill>
                    <a:schemeClr val="tx1"/>
                  </a:solidFill>
                </a:ln>
              </a:rPr>
              <a:t>-mapping the urban tree canopy</a:t>
            </a:r>
            <a:endParaRPr kumimoji="0" lang="nb-NO" sz="3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110AEB6-BC65-4CA6-87F9-9F5B52D4A38A}"/>
              </a:ext>
            </a:extLst>
          </p:cNvPr>
          <p:cNvSpPr txBox="1">
            <a:spLocks/>
          </p:cNvSpPr>
          <p:nvPr/>
        </p:nvSpPr>
        <p:spPr>
          <a:xfrm>
            <a:off x="191344" y="4514691"/>
            <a:ext cx="6312283" cy="1578605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000" b="1" dirty="0">
                <a:ln>
                  <a:solidFill>
                    <a:schemeClr val="tx1"/>
                  </a:solidFill>
                </a:ln>
              </a:rPr>
              <a:t>Frank Hanssen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000" b="1" dirty="0">
                <a:ln>
                  <a:solidFill>
                    <a:schemeClr val="tx1"/>
                  </a:solidFill>
                </a:ln>
              </a:rPr>
              <a:t>URBAN EEA Conference</a:t>
            </a:r>
          </a:p>
          <a:p>
            <a:pPr lvl="0">
              <a:defRPr/>
            </a:pPr>
            <a:r>
              <a:rPr lang="nb-NO" sz="3000" b="1" dirty="0">
                <a:ln>
                  <a:solidFill>
                    <a:schemeClr val="tx1"/>
                  </a:solidFill>
                </a:ln>
              </a:rPr>
              <a:t>Oslo March 18.th 2020 </a:t>
            </a:r>
          </a:p>
          <a:p>
            <a:pPr lvl="0">
              <a:defRPr/>
            </a:pPr>
            <a:endParaRPr lang="nb-NO" sz="3600" b="1" dirty="0">
              <a:ln>
                <a:solidFill>
                  <a:schemeClr val="tx1"/>
                </a:solidFill>
              </a:ln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C6ED43-118A-428E-A0AA-469908012D3C}"/>
              </a:ext>
            </a:extLst>
          </p:cNvPr>
          <p:cNvSpPr/>
          <p:nvPr/>
        </p:nvSpPr>
        <p:spPr>
          <a:xfrm>
            <a:off x="255417" y="6228020"/>
            <a:ext cx="333225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Photo: Inge </a:t>
            </a:r>
            <a:r>
              <a:rPr lang="nb-NO" b="1" dirty="0">
                <a:solidFill>
                  <a:schemeClr val="bg1"/>
                </a:solidFill>
              </a:rPr>
              <a:t>Knoff (CC BY-NC 2.0) 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B497C3-130B-4EB1-8AED-03E6C9B1EC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4254" y="4736629"/>
            <a:ext cx="2095227" cy="495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2F34C-E421-499F-A3A3-3C1E41BBDB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6104" y="3809292"/>
            <a:ext cx="2143073" cy="705399"/>
          </a:xfrm>
          <a:prstGeom prst="rect">
            <a:avLst/>
          </a:prstGeom>
        </p:spPr>
      </p:pic>
      <p:pic>
        <p:nvPicPr>
          <p:cNvPr id="1044" name="Audio 1043">
            <a:hlinkClick r:id="" action="ppaction://media"/>
            <a:extLst>
              <a:ext uri="{FF2B5EF4-FFF2-40B4-BE49-F238E27FC236}">
                <a16:creationId xmlns:a16="http://schemas.microsoft.com/office/drawing/2014/main" id="{EA030874-7DC0-4DAF-8D8C-96E6D318F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9"/>
    </mc:Choice>
    <mc:Fallback xmlns="">
      <p:transition spd="slow" advTm="12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780BA01-0967-4AE4-9740-9C59D86FBA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514546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F41D595-6373-492F-81C5-832BF1EE5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0"/>
    </mc:Choice>
    <mc:Fallback xmlns="">
      <p:transition spd="slow" advTm="1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0B84FDB-A17F-472C-93E6-3EC705FD4071}"/>
              </a:ext>
            </a:extLst>
          </p:cNvPr>
          <p:cNvGrpSpPr/>
          <p:nvPr/>
        </p:nvGrpSpPr>
        <p:grpSpPr>
          <a:xfrm>
            <a:off x="258882" y="188640"/>
            <a:ext cx="8234821" cy="3024336"/>
            <a:chOff x="258882" y="188640"/>
            <a:chExt cx="8234821" cy="30243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549884-C29A-49ED-8F40-63E7EEA75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882" y="188640"/>
              <a:ext cx="8234821" cy="302433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9DF8EC-649E-49DC-B6A2-8E7037EB019A}"/>
                </a:ext>
              </a:extLst>
            </p:cNvPr>
            <p:cNvSpPr/>
            <p:nvPr/>
          </p:nvSpPr>
          <p:spPr>
            <a:xfrm>
              <a:off x="661998" y="229432"/>
              <a:ext cx="386804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Number of trees</a:t>
              </a:r>
              <a:r>
                <a:rPr lang="nb-NO" b="1" dirty="0">
                  <a:solidFill>
                    <a:schemeClr val="bg1"/>
                  </a:solidFill>
                  <a:latin typeface="Calibri"/>
                </a:rPr>
                <a:t> in </a:t>
              </a: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«built-up» area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C86325-F046-4B5E-99BE-8113EB7DF338}"/>
              </a:ext>
            </a:extLst>
          </p:cNvPr>
          <p:cNvGrpSpPr/>
          <p:nvPr/>
        </p:nvGrpSpPr>
        <p:grpSpPr>
          <a:xfrm>
            <a:off x="275988" y="3212976"/>
            <a:ext cx="8234821" cy="3014902"/>
            <a:chOff x="275988" y="3212976"/>
            <a:chExt cx="8234821" cy="30149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FB249D-E89E-4D89-BDDD-2355A8BEF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5988" y="3212976"/>
              <a:ext cx="8234821" cy="301490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3B6588-721E-440F-B75A-33644081D230}"/>
                </a:ext>
              </a:extLst>
            </p:cNvPr>
            <p:cNvSpPr/>
            <p:nvPr/>
          </p:nvSpPr>
          <p:spPr>
            <a:xfrm>
              <a:off x="695400" y="3212976"/>
              <a:ext cx="492121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Number of tree</a:t>
              </a:r>
              <a:r>
                <a:rPr lang="nb-NO" b="1" dirty="0">
                  <a:solidFill>
                    <a:schemeClr val="bg1"/>
                  </a:solidFill>
                  <a:latin typeface="Calibri"/>
                </a:rPr>
                <a:t> in </a:t>
              </a: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«småhusplan» area of Oslo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CCE65A-FD53-4F09-91ED-E200ECDAAE39}"/>
              </a:ext>
            </a:extLst>
          </p:cNvPr>
          <p:cNvSpPr/>
          <p:nvPr/>
        </p:nvSpPr>
        <p:spPr>
          <a:xfrm>
            <a:off x="240596" y="6165304"/>
            <a:ext cx="11832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b-NO" i="1" dirty="0"/>
              <a:t>Hanssen et al. (2018). Mapping urban tree canopy cover using airborne </a:t>
            </a:r>
          </a:p>
          <a:p>
            <a:pPr lvl="0">
              <a:defRPr/>
            </a:pPr>
            <a:r>
              <a:rPr lang="nb-NO" i="1" dirty="0"/>
              <a:t>laser scanning- applications to urban ecosystem accounting for Oslo. </a:t>
            </a:r>
            <a:endParaRPr kumimoji="0" lang="nb-NO" sz="18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FFDF32-8B9C-47DE-B7B9-7AF825CAD8D4}"/>
              </a:ext>
            </a:extLst>
          </p:cNvPr>
          <p:cNvSpPr/>
          <p:nvPr/>
        </p:nvSpPr>
        <p:spPr>
          <a:xfrm>
            <a:off x="5896021" y="4351277"/>
            <a:ext cx="24491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nb-NO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height 2011: 14</a:t>
            </a:r>
          </a:p>
          <a:p>
            <a:pPr lvl="0">
              <a:defRPr/>
            </a:pPr>
            <a:r>
              <a:rPr lang="nb-NO" dirty="0">
                <a:solidFill>
                  <a:schemeClr val="bg1"/>
                </a:solidFill>
              </a:rPr>
              <a:t>Median height 2014: 11</a:t>
            </a:r>
          </a:p>
          <a:p>
            <a:pPr lvl="0">
              <a:defRPr/>
            </a:pPr>
            <a:r>
              <a:rPr lang="nb-NO" dirty="0">
                <a:solidFill>
                  <a:schemeClr val="bg1"/>
                </a:solidFill>
              </a:rPr>
              <a:t>Median height 2011: 11</a:t>
            </a:r>
            <a:endParaRPr kumimoji="0" lang="nb-NO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1A3027-5129-4EF9-A55C-F912B6C095F3}"/>
              </a:ext>
            </a:extLst>
          </p:cNvPr>
          <p:cNvSpPr/>
          <p:nvPr/>
        </p:nvSpPr>
        <p:spPr>
          <a:xfrm>
            <a:off x="5896022" y="1275400"/>
            <a:ext cx="24491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nb-NO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height 2011: 15</a:t>
            </a:r>
          </a:p>
          <a:p>
            <a:pPr lvl="0">
              <a:defRPr/>
            </a:pPr>
            <a:r>
              <a:rPr lang="nb-NO" dirty="0">
                <a:solidFill>
                  <a:schemeClr val="bg1"/>
                </a:solidFill>
              </a:rPr>
              <a:t>Median height 2014: 15</a:t>
            </a:r>
          </a:p>
          <a:p>
            <a:pPr lvl="0">
              <a:defRPr/>
            </a:pPr>
            <a:r>
              <a:rPr lang="nb-NO" dirty="0">
                <a:solidFill>
                  <a:schemeClr val="bg1"/>
                </a:solidFill>
              </a:rPr>
              <a:t>Median height 2011: 16</a:t>
            </a:r>
            <a:endParaRPr kumimoji="0" lang="nb-NO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D09FD3-CC27-43B6-9323-398B0480A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5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13"/>
    </mc:Choice>
    <mc:Fallback>
      <p:transition spd="slow" advTm="3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F25384E-CD9F-4171-AFD2-AEC569D6A2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1485749"/>
              </p:ext>
            </p:extLst>
          </p:nvPr>
        </p:nvGraphicFramePr>
        <p:xfrm>
          <a:off x="-1352" y="0"/>
          <a:ext cx="1219335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Graphic 11" descr="Deciduous tree">
            <a:extLst>
              <a:ext uri="{FF2B5EF4-FFF2-40B4-BE49-F238E27FC236}">
                <a16:creationId xmlns:a16="http://schemas.microsoft.com/office/drawing/2014/main" id="{F1A992E2-3D4A-4A78-89A5-41861A797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472" y="1100084"/>
            <a:ext cx="914400" cy="914400"/>
          </a:xfrm>
          <a:prstGeom prst="rect">
            <a:avLst/>
          </a:prstGeom>
        </p:spPr>
      </p:pic>
      <p:pic>
        <p:nvPicPr>
          <p:cNvPr id="13" name="Graphic 12" descr="Deciduous tree">
            <a:extLst>
              <a:ext uri="{FF2B5EF4-FFF2-40B4-BE49-F238E27FC236}">
                <a16:creationId xmlns:a16="http://schemas.microsoft.com/office/drawing/2014/main" id="{6226BD83-7919-4FE6-82D8-B08C8B275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472" y="3750442"/>
            <a:ext cx="914400" cy="914400"/>
          </a:xfrm>
          <a:prstGeom prst="rect">
            <a:avLst/>
          </a:prstGeom>
        </p:spPr>
      </p:pic>
      <p:pic>
        <p:nvPicPr>
          <p:cNvPr id="14" name="Graphic 13" descr="Deciduous tree">
            <a:extLst>
              <a:ext uri="{FF2B5EF4-FFF2-40B4-BE49-F238E27FC236}">
                <a16:creationId xmlns:a16="http://schemas.microsoft.com/office/drawing/2014/main" id="{3CDF6270-1AC7-4E60-BFD3-8CB2F56EB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038" y="4750142"/>
            <a:ext cx="495672" cy="495672"/>
          </a:xfrm>
          <a:prstGeom prst="rect">
            <a:avLst/>
          </a:prstGeom>
        </p:spPr>
      </p:pic>
      <p:pic>
        <p:nvPicPr>
          <p:cNvPr id="15" name="Graphic 14" descr="Deciduous tree">
            <a:extLst>
              <a:ext uri="{FF2B5EF4-FFF2-40B4-BE49-F238E27FC236}">
                <a16:creationId xmlns:a16="http://schemas.microsoft.com/office/drawing/2014/main" id="{C168531B-B461-4B9D-977C-28612C627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270" y="5445224"/>
            <a:ext cx="495672" cy="49567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9D8FFF1-6021-4388-A62C-11D42A269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3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27"/>
    </mc:Choice>
    <mc:Fallback>
      <p:transition spd="slow" advTm="22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8FA7BAE-D698-438E-9C53-B5250C1736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191256"/>
            <a:ext cx="6005100" cy="64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DEF06-05CC-4F5D-9538-74B8F314E1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7405" y="188640"/>
            <a:ext cx="6005099" cy="648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E6B69B-B752-40A8-A3AD-851C60B51F2A}"/>
              </a:ext>
            </a:extLst>
          </p:cNvPr>
          <p:cNvSpPr txBox="1"/>
          <p:nvPr/>
        </p:nvSpPr>
        <p:spPr>
          <a:xfrm>
            <a:off x="7091232" y="187200"/>
            <a:ext cx="371191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nb-NO" sz="2600" b="1" dirty="0">
                <a:solidFill>
                  <a:srgbClr val="000000"/>
                </a:solidFill>
              </a:rPr>
              <a:t>Change in tall trees in the</a:t>
            </a:r>
          </a:p>
          <a:p>
            <a:pPr lvl="0">
              <a:defRPr/>
            </a:pPr>
            <a:r>
              <a:rPr lang="nb-NO" sz="2600" b="1" dirty="0">
                <a:solidFill>
                  <a:srgbClr val="000000"/>
                </a:solidFill>
              </a:rPr>
              <a:t>«Småhusplan area»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2A47D5-84E3-4CD6-AF6A-C18B1BD07DC9}"/>
              </a:ext>
            </a:extLst>
          </p:cNvPr>
          <p:cNvSpPr txBox="1"/>
          <p:nvPr/>
        </p:nvSpPr>
        <p:spPr>
          <a:xfrm>
            <a:off x="1013883" y="187200"/>
            <a:ext cx="40737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b-NO" sz="2600" b="1" dirty="0">
                <a:solidFill>
                  <a:srgbClr val="000000"/>
                </a:solidFill>
              </a:rPr>
              <a:t>Change in tall trees in the</a:t>
            </a:r>
          </a:p>
          <a:p>
            <a:pPr lvl="0">
              <a:defRPr/>
            </a:pPr>
            <a:r>
              <a:rPr lang="nb-NO" sz="2600" b="1" dirty="0">
                <a:solidFill>
                  <a:srgbClr val="000000"/>
                </a:solidFill>
              </a:rPr>
              <a:t>«Småhusbebyggelse area»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A43B70-80E4-4E54-881A-EAE87295C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7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1"/>
    </mc:Choice>
    <mc:Fallback>
      <p:transition spd="slow" advTm="8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227CE222-765E-4EB7-82CF-B41E187D7F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432" y="188639"/>
            <a:ext cx="3004224" cy="3240290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D748267C-D94A-4B48-AB80-BC2B21E498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07" y="188684"/>
            <a:ext cx="3004225" cy="3240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5B44FF-5BD8-4A37-A415-596CB6B519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" y="189021"/>
            <a:ext cx="6005080" cy="647997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958917B-1012-4FE0-A5A2-CEF7F232630E}"/>
              </a:ext>
            </a:extLst>
          </p:cNvPr>
          <p:cNvSpPr/>
          <p:nvPr/>
        </p:nvSpPr>
        <p:spPr>
          <a:xfrm>
            <a:off x="2613423" y="836712"/>
            <a:ext cx="1080120" cy="1224136"/>
          </a:xfrm>
          <a:prstGeom prst="rect">
            <a:avLst/>
          </a:prstGeom>
          <a:noFill/>
          <a:ln w="2540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3B5078-A26C-4C0E-9A76-E10799CBFC03}"/>
              </a:ext>
            </a:extLst>
          </p:cNvPr>
          <p:cNvSpPr/>
          <p:nvPr/>
        </p:nvSpPr>
        <p:spPr>
          <a:xfrm>
            <a:off x="6885026" y="1772816"/>
            <a:ext cx="1227198" cy="1159701"/>
          </a:xfrm>
          <a:prstGeom prst="rect">
            <a:avLst/>
          </a:prstGeom>
          <a:noFill/>
          <a:ln w="2540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EBAF85-A287-4A2B-AFDB-1650DF0B4306}"/>
              </a:ext>
            </a:extLst>
          </p:cNvPr>
          <p:cNvSpPr txBox="1"/>
          <p:nvPr/>
        </p:nvSpPr>
        <p:spPr>
          <a:xfrm>
            <a:off x="2215181" y="305425"/>
            <a:ext cx="18766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nb-NO" sz="2600" dirty="0">
                <a:solidFill>
                  <a:srgbClr val="000000"/>
                </a:solidFill>
              </a:rPr>
              <a:t>Nordre Aker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A50F24E6-EDC5-4F1B-BB61-97BAE26B96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06" y="3428929"/>
            <a:ext cx="3004225" cy="324029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34590AE-CB12-4D64-A819-F4B0A79722F2}"/>
              </a:ext>
            </a:extLst>
          </p:cNvPr>
          <p:cNvSpPr/>
          <p:nvPr/>
        </p:nvSpPr>
        <p:spPr>
          <a:xfrm>
            <a:off x="6880293" y="5005603"/>
            <a:ext cx="1227198" cy="1159701"/>
          </a:xfrm>
          <a:prstGeom prst="rect">
            <a:avLst/>
          </a:prstGeom>
          <a:noFill/>
          <a:ln w="2540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93891569-A989-47BF-9821-B97B6372F1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700" y="3428833"/>
            <a:ext cx="3000585" cy="32363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EDA337-AD50-4AFA-951A-42245969E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2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71"/>
    </mc:Choice>
    <mc:Fallback>
      <p:transition spd="slow" advTm="11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181F645-722F-4A72-AB3A-5E4F5D0E3BFB}"/>
              </a:ext>
            </a:extLst>
          </p:cNvPr>
          <p:cNvSpPr/>
          <p:nvPr/>
        </p:nvSpPr>
        <p:spPr>
          <a:xfrm>
            <a:off x="3687004" y="407189"/>
            <a:ext cx="5589650" cy="5660111"/>
          </a:xfrm>
          <a:prstGeom prst="triangle">
            <a:avLst/>
          </a:prstGeom>
          <a:blipFill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9A4FBC2-565E-448E-A1E9-43826F374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00" y="3708000"/>
            <a:ext cx="4409019" cy="3151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5B4A7930-1037-49C6-A97C-B552643A6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328" y="4293096"/>
            <a:ext cx="284793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</a:rPr>
              <a:t>Application, limitations and uncertainity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C8AC23-729E-4FFB-808B-2DA1B66248B9}"/>
              </a:ext>
            </a:extLst>
          </p:cNvPr>
          <p:cNvSpPr/>
          <p:nvPr/>
        </p:nvSpPr>
        <p:spPr>
          <a:xfrm>
            <a:off x="2708407" y="692696"/>
            <a:ext cx="3914105" cy="617459"/>
          </a:xfrm>
          <a:custGeom>
            <a:avLst/>
            <a:gdLst>
              <a:gd name="connsiteX0" fmla="*/ 0 w 3914105"/>
              <a:gd name="connsiteY0" fmla="*/ 102912 h 617459"/>
              <a:gd name="connsiteX1" fmla="*/ 102912 w 3914105"/>
              <a:gd name="connsiteY1" fmla="*/ 0 h 617459"/>
              <a:gd name="connsiteX2" fmla="*/ 3811193 w 3914105"/>
              <a:gd name="connsiteY2" fmla="*/ 0 h 617459"/>
              <a:gd name="connsiteX3" fmla="*/ 3914105 w 3914105"/>
              <a:gd name="connsiteY3" fmla="*/ 102912 h 617459"/>
              <a:gd name="connsiteX4" fmla="*/ 3914105 w 3914105"/>
              <a:gd name="connsiteY4" fmla="*/ 514547 h 617459"/>
              <a:gd name="connsiteX5" fmla="*/ 3811193 w 3914105"/>
              <a:gd name="connsiteY5" fmla="*/ 617459 h 617459"/>
              <a:gd name="connsiteX6" fmla="*/ 102912 w 3914105"/>
              <a:gd name="connsiteY6" fmla="*/ 617459 h 617459"/>
              <a:gd name="connsiteX7" fmla="*/ 0 w 3914105"/>
              <a:gd name="connsiteY7" fmla="*/ 514547 h 617459"/>
              <a:gd name="connsiteX8" fmla="*/ 0 w 3914105"/>
              <a:gd name="connsiteY8" fmla="*/ 102912 h 61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14105" h="617459">
                <a:moveTo>
                  <a:pt x="0" y="102912"/>
                </a:moveTo>
                <a:cubicBezTo>
                  <a:pt x="0" y="46075"/>
                  <a:pt x="46075" y="0"/>
                  <a:pt x="102912" y="0"/>
                </a:cubicBezTo>
                <a:lnTo>
                  <a:pt x="3811193" y="0"/>
                </a:lnTo>
                <a:cubicBezTo>
                  <a:pt x="3868030" y="0"/>
                  <a:pt x="3914105" y="46075"/>
                  <a:pt x="3914105" y="102912"/>
                </a:cubicBezTo>
                <a:lnTo>
                  <a:pt x="3914105" y="514547"/>
                </a:lnTo>
                <a:cubicBezTo>
                  <a:pt x="3914105" y="571384"/>
                  <a:pt x="3868030" y="617459"/>
                  <a:pt x="3811193" y="617459"/>
                </a:cubicBezTo>
                <a:lnTo>
                  <a:pt x="102912" y="617459"/>
                </a:lnTo>
                <a:cubicBezTo>
                  <a:pt x="46075" y="617459"/>
                  <a:pt x="0" y="571384"/>
                  <a:pt x="0" y="514547"/>
                </a:cubicBezTo>
                <a:lnTo>
                  <a:pt x="0" y="102912"/>
                </a:lnTo>
                <a:close/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722" tIns="98722" rIns="98722" bIns="98722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nb-NO" sz="1800" b="1" kern="1200" dirty="0">
                <a:solidFill>
                  <a:srgbClr val="000000"/>
                </a:solidFill>
              </a:rPr>
              <a:t>City level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nb-NO" sz="1800" b="0" kern="1200" dirty="0">
                <a:solidFill>
                  <a:srgbClr val="000000"/>
                </a:solidFill>
              </a:rPr>
              <a:t>- Green citywide accounts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C98256B-C149-4B87-AE93-6000652C8090}"/>
              </a:ext>
            </a:extLst>
          </p:cNvPr>
          <p:cNvSpPr/>
          <p:nvPr/>
        </p:nvSpPr>
        <p:spPr>
          <a:xfrm>
            <a:off x="2708407" y="1455892"/>
            <a:ext cx="3914105" cy="1037004"/>
          </a:xfrm>
          <a:custGeom>
            <a:avLst/>
            <a:gdLst>
              <a:gd name="connsiteX0" fmla="*/ 0 w 3914105"/>
              <a:gd name="connsiteY0" fmla="*/ 172837 h 1037004"/>
              <a:gd name="connsiteX1" fmla="*/ 172837 w 3914105"/>
              <a:gd name="connsiteY1" fmla="*/ 0 h 1037004"/>
              <a:gd name="connsiteX2" fmla="*/ 3741268 w 3914105"/>
              <a:gd name="connsiteY2" fmla="*/ 0 h 1037004"/>
              <a:gd name="connsiteX3" fmla="*/ 3914105 w 3914105"/>
              <a:gd name="connsiteY3" fmla="*/ 172837 h 1037004"/>
              <a:gd name="connsiteX4" fmla="*/ 3914105 w 3914105"/>
              <a:gd name="connsiteY4" fmla="*/ 864167 h 1037004"/>
              <a:gd name="connsiteX5" fmla="*/ 3741268 w 3914105"/>
              <a:gd name="connsiteY5" fmla="*/ 1037004 h 1037004"/>
              <a:gd name="connsiteX6" fmla="*/ 172837 w 3914105"/>
              <a:gd name="connsiteY6" fmla="*/ 1037004 h 1037004"/>
              <a:gd name="connsiteX7" fmla="*/ 0 w 3914105"/>
              <a:gd name="connsiteY7" fmla="*/ 864167 h 1037004"/>
              <a:gd name="connsiteX8" fmla="*/ 0 w 3914105"/>
              <a:gd name="connsiteY8" fmla="*/ 172837 h 103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14105" h="1037004">
                <a:moveTo>
                  <a:pt x="0" y="172837"/>
                </a:moveTo>
                <a:cubicBezTo>
                  <a:pt x="0" y="77382"/>
                  <a:pt x="77382" y="0"/>
                  <a:pt x="172837" y="0"/>
                </a:cubicBezTo>
                <a:lnTo>
                  <a:pt x="3741268" y="0"/>
                </a:lnTo>
                <a:cubicBezTo>
                  <a:pt x="3836723" y="0"/>
                  <a:pt x="3914105" y="77382"/>
                  <a:pt x="3914105" y="172837"/>
                </a:cubicBezTo>
                <a:lnTo>
                  <a:pt x="3914105" y="864167"/>
                </a:lnTo>
                <a:cubicBezTo>
                  <a:pt x="3914105" y="959622"/>
                  <a:pt x="3836723" y="1037004"/>
                  <a:pt x="3741268" y="1037004"/>
                </a:cubicBezTo>
                <a:lnTo>
                  <a:pt x="172837" y="1037004"/>
                </a:lnTo>
                <a:cubicBezTo>
                  <a:pt x="77382" y="1037004"/>
                  <a:pt x="0" y="959622"/>
                  <a:pt x="0" y="864167"/>
                </a:cubicBezTo>
                <a:lnTo>
                  <a:pt x="0" y="172837"/>
                </a:lnTo>
                <a:close/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9202" tIns="119202" rIns="119202" bIns="119202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nb-NO" sz="1800" b="1" kern="1200" dirty="0">
                <a:solidFill>
                  <a:srgbClr val="000000"/>
                </a:solidFill>
              </a:rPr>
              <a:t>City sub-district level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800" b="0" kern="1200" dirty="0">
                <a:solidFill>
                  <a:srgbClr val="000000"/>
                </a:solidFill>
              </a:rPr>
              <a:t>- Green accounts.  Neigbourhood level access to greenviews per capita</a:t>
            </a:r>
            <a:endParaRPr lang="nb-NO" sz="1800" b="0" kern="1200" dirty="0">
              <a:solidFill>
                <a:srgbClr val="000000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50E626-75FE-440B-A161-8900B1DBD39C}"/>
              </a:ext>
            </a:extLst>
          </p:cNvPr>
          <p:cNvSpPr/>
          <p:nvPr/>
        </p:nvSpPr>
        <p:spPr>
          <a:xfrm>
            <a:off x="2708407" y="2612073"/>
            <a:ext cx="3914105" cy="1280305"/>
          </a:xfrm>
          <a:custGeom>
            <a:avLst/>
            <a:gdLst>
              <a:gd name="connsiteX0" fmla="*/ 0 w 3914105"/>
              <a:gd name="connsiteY0" fmla="*/ 193275 h 1159626"/>
              <a:gd name="connsiteX1" fmla="*/ 193275 w 3914105"/>
              <a:gd name="connsiteY1" fmla="*/ 0 h 1159626"/>
              <a:gd name="connsiteX2" fmla="*/ 3720830 w 3914105"/>
              <a:gd name="connsiteY2" fmla="*/ 0 h 1159626"/>
              <a:gd name="connsiteX3" fmla="*/ 3914105 w 3914105"/>
              <a:gd name="connsiteY3" fmla="*/ 193275 h 1159626"/>
              <a:gd name="connsiteX4" fmla="*/ 3914105 w 3914105"/>
              <a:gd name="connsiteY4" fmla="*/ 966351 h 1159626"/>
              <a:gd name="connsiteX5" fmla="*/ 3720830 w 3914105"/>
              <a:gd name="connsiteY5" fmla="*/ 1159626 h 1159626"/>
              <a:gd name="connsiteX6" fmla="*/ 193275 w 3914105"/>
              <a:gd name="connsiteY6" fmla="*/ 1159626 h 1159626"/>
              <a:gd name="connsiteX7" fmla="*/ 0 w 3914105"/>
              <a:gd name="connsiteY7" fmla="*/ 966351 h 1159626"/>
              <a:gd name="connsiteX8" fmla="*/ 0 w 3914105"/>
              <a:gd name="connsiteY8" fmla="*/ 193275 h 115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14105" h="1159626">
                <a:moveTo>
                  <a:pt x="0" y="193275"/>
                </a:moveTo>
                <a:cubicBezTo>
                  <a:pt x="0" y="86532"/>
                  <a:pt x="86532" y="0"/>
                  <a:pt x="193275" y="0"/>
                </a:cubicBezTo>
                <a:lnTo>
                  <a:pt x="3720830" y="0"/>
                </a:lnTo>
                <a:cubicBezTo>
                  <a:pt x="3827573" y="0"/>
                  <a:pt x="3914105" y="86532"/>
                  <a:pt x="3914105" y="193275"/>
                </a:cubicBezTo>
                <a:lnTo>
                  <a:pt x="3914105" y="966351"/>
                </a:lnTo>
                <a:cubicBezTo>
                  <a:pt x="3914105" y="1073094"/>
                  <a:pt x="3827573" y="1159626"/>
                  <a:pt x="3720830" y="1159626"/>
                </a:cubicBezTo>
                <a:lnTo>
                  <a:pt x="193275" y="1159626"/>
                </a:lnTo>
                <a:cubicBezTo>
                  <a:pt x="86532" y="1159626"/>
                  <a:pt x="0" y="1073094"/>
                  <a:pt x="0" y="966351"/>
                </a:cubicBezTo>
                <a:lnTo>
                  <a:pt x="0" y="193275"/>
                </a:lnTo>
                <a:close/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188" tIns="125188" rIns="125188" bIns="125188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nb-NO" sz="1800" b="1" kern="1200" dirty="0">
                <a:solidFill>
                  <a:srgbClr val="000000"/>
                </a:solidFill>
              </a:rPr>
              <a:t>Public parks &amp; street level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GB" sz="1800" kern="1200" dirty="0">
                <a:solidFill>
                  <a:srgbClr val="000000"/>
                </a:solidFill>
                <a:effectLst/>
                <a:latin typeface="+mn-lt"/>
              </a:rPr>
              <a:t>- Inventory of managed trees’ canopy      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GB" sz="1800" kern="1200" dirty="0">
                <a:solidFill>
                  <a:srgbClr val="000000"/>
                </a:solidFill>
                <a:effectLst/>
                <a:latin typeface="+mn-lt"/>
              </a:rPr>
              <a:t>  surface and volume for ecosystem 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GB" sz="1800" kern="1200" dirty="0">
                <a:solidFill>
                  <a:srgbClr val="000000"/>
                </a:solidFill>
                <a:effectLst/>
              </a:rPr>
              <a:t>  service estimation</a:t>
            </a:r>
            <a:endParaRPr lang="nb-NO" sz="1800" kern="1200" dirty="0">
              <a:solidFill>
                <a:srgbClr val="00000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95BE7DC-0856-4E21-95AC-17C358625D95}"/>
              </a:ext>
            </a:extLst>
          </p:cNvPr>
          <p:cNvSpPr/>
          <p:nvPr/>
        </p:nvSpPr>
        <p:spPr>
          <a:xfrm>
            <a:off x="2708407" y="4037913"/>
            <a:ext cx="3914105" cy="996493"/>
          </a:xfrm>
          <a:custGeom>
            <a:avLst/>
            <a:gdLst>
              <a:gd name="connsiteX0" fmla="*/ 0 w 3914105"/>
              <a:gd name="connsiteY0" fmla="*/ 166085 h 996493"/>
              <a:gd name="connsiteX1" fmla="*/ 166085 w 3914105"/>
              <a:gd name="connsiteY1" fmla="*/ 0 h 996493"/>
              <a:gd name="connsiteX2" fmla="*/ 3748020 w 3914105"/>
              <a:gd name="connsiteY2" fmla="*/ 0 h 996493"/>
              <a:gd name="connsiteX3" fmla="*/ 3914105 w 3914105"/>
              <a:gd name="connsiteY3" fmla="*/ 166085 h 996493"/>
              <a:gd name="connsiteX4" fmla="*/ 3914105 w 3914105"/>
              <a:gd name="connsiteY4" fmla="*/ 830408 h 996493"/>
              <a:gd name="connsiteX5" fmla="*/ 3748020 w 3914105"/>
              <a:gd name="connsiteY5" fmla="*/ 996493 h 996493"/>
              <a:gd name="connsiteX6" fmla="*/ 166085 w 3914105"/>
              <a:gd name="connsiteY6" fmla="*/ 996493 h 996493"/>
              <a:gd name="connsiteX7" fmla="*/ 0 w 3914105"/>
              <a:gd name="connsiteY7" fmla="*/ 830408 h 996493"/>
              <a:gd name="connsiteX8" fmla="*/ 0 w 3914105"/>
              <a:gd name="connsiteY8" fmla="*/ 166085 h 99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14105" h="996493">
                <a:moveTo>
                  <a:pt x="0" y="166085"/>
                </a:moveTo>
                <a:cubicBezTo>
                  <a:pt x="0" y="74359"/>
                  <a:pt x="74359" y="0"/>
                  <a:pt x="166085" y="0"/>
                </a:cubicBezTo>
                <a:lnTo>
                  <a:pt x="3748020" y="0"/>
                </a:lnTo>
                <a:cubicBezTo>
                  <a:pt x="3839746" y="0"/>
                  <a:pt x="3914105" y="74359"/>
                  <a:pt x="3914105" y="166085"/>
                </a:cubicBezTo>
                <a:lnTo>
                  <a:pt x="3914105" y="830408"/>
                </a:lnTo>
                <a:cubicBezTo>
                  <a:pt x="3914105" y="922134"/>
                  <a:pt x="3839746" y="996493"/>
                  <a:pt x="3748020" y="996493"/>
                </a:cubicBezTo>
                <a:lnTo>
                  <a:pt x="166085" y="996493"/>
                </a:lnTo>
                <a:cubicBezTo>
                  <a:pt x="74359" y="996493"/>
                  <a:pt x="0" y="922134"/>
                  <a:pt x="0" y="830408"/>
                </a:cubicBezTo>
                <a:lnTo>
                  <a:pt x="0" y="166085"/>
                </a:lnTo>
                <a:close/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225" tIns="117225" rIns="117225" bIns="117225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nb-NO" sz="1800" b="1" kern="1200" dirty="0">
                <a:solidFill>
                  <a:srgbClr val="000000"/>
                </a:solidFill>
              </a:rPr>
              <a:t>Property level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GB" sz="1800" kern="1200" dirty="0">
                <a:solidFill>
                  <a:srgbClr val="000000"/>
                </a:solidFill>
                <a:effectLst/>
                <a:latin typeface="+mn-lt"/>
              </a:rPr>
              <a:t>- Calculating number of trees and    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GB" sz="1800" kern="1200" dirty="0">
                <a:solidFill>
                  <a:srgbClr val="000000"/>
                </a:solidFill>
                <a:effectLst/>
                <a:latin typeface="+mn-lt"/>
              </a:rPr>
              <a:t>  canopy cover for blue-green factor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GB" sz="1800" kern="1200" dirty="0">
                <a:solidFill>
                  <a:srgbClr val="000000"/>
                </a:solidFill>
                <a:effectLst/>
              </a:rPr>
              <a:t>- Prediction of shading and insolation</a:t>
            </a:r>
            <a:endParaRPr lang="nb-NO" sz="1800" kern="1200" dirty="0">
              <a:solidFill>
                <a:srgbClr val="000000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7AEEC1A-4513-4135-8176-6C3BE319D702}"/>
              </a:ext>
            </a:extLst>
          </p:cNvPr>
          <p:cNvSpPr/>
          <p:nvPr/>
        </p:nvSpPr>
        <p:spPr>
          <a:xfrm>
            <a:off x="2708407" y="5189679"/>
            <a:ext cx="3914105" cy="617459"/>
          </a:xfrm>
          <a:custGeom>
            <a:avLst/>
            <a:gdLst>
              <a:gd name="connsiteX0" fmla="*/ 0 w 3914105"/>
              <a:gd name="connsiteY0" fmla="*/ 102912 h 617459"/>
              <a:gd name="connsiteX1" fmla="*/ 102912 w 3914105"/>
              <a:gd name="connsiteY1" fmla="*/ 0 h 617459"/>
              <a:gd name="connsiteX2" fmla="*/ 3811193 w 3914105"/>
              <a:gd name="connsiteY2" fmla="*/ 0 h 617459"/>
              <a:gd name="connsiteX3" fmla="*/ 3914105 w 3914105"/>
              <a:gd name="connsiteY3" fmla="*/ 102912 h 617459"/>
              <a:gd name="connsiteX4" fmla="*/ 3914105 w 3914105"/>
              <a:gd name="connsiteY4" fmla="*/ 514547 h 617459"/>
              <a:gd name="connsiteX5" fmla="*/ 3811193 w 3914105"/>
              <a:gd name="connsiteY5" fmla="*/ 617459 h 617459"/>
              <a:gd name="connsiteX6" fmla="*/ 102912 w 3914105"/>
              <a:gd name="connsiteY6" fmla="*/ 617459 h 617459"/>
              <a:gd name="connsiteX7" fmla="*/ 0 w 3914105"/>
              <a:gd name="connsiteY7" fmla="*/ 514547 h 617459"/>
              <a:gd name="connsiteX8" fmla="*/ 0 w 3914105"/>
              <a:gd name="connsiteY8" fmla="*/ 102912 h 61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14105" h="617459">
                <a:moveTo>
                  <a:pt x="0" y="102912"/>
                </a:moveTo>
                <a:cubicBezTo>
                  <a:pt x="0" y="46075"/>
                  <a:pt x="46075" y="0"/>
                  <a:pt x="102912" y="0"/>
                </a:cubicBezTo>
                <a:lnTo>
                  <a:pt x="3811193" y="0"/>
                </a:lnTo>
                <a:cubicBezTo>
                  <a:pt x="3868030" y="0"/>
                  <a:pt x="3914105" y="46075"/>
                  <a:pt x="3914105" y="102912"/>
                </a:cubicBezTo>
                <a:lnTo>
                  <a:pt x="3914105" y="514547"/>
                </a:lnTo>
                <a:cubicBezTo>
                  <a:pt x="3914105" y="571384"/>
                  <a:pt x="3868030" y="617459"/>
                  <a:pt x="3811193" y="617459"/>
                </a:cubicBezTo>
                <a:lnTo>
                  <a:pt x="102912" y="617459"/>
                </a:lnTo>
                <a:cubicBezTo>
                  <a:pt x="46075" y="617459"/>
                  <a:pt x="0" y="571384"/>
                  <a:pt x="0" y="514547"/>
                </a:cubicBezTo>
                <a:lnTo>
                  <a:pt x="0" y="102912"/>
                </a:lnTo>
                <a:close/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722" tIns="98722" rIns="98722" bIns="98722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nb-NO" sz="1800" b="1" kern="1200" dirty="0">
                <a:solidFill>
                  <a:srgbClr val="000000"/>
                </a:solidFill>
              </a:rPr>
              <a:t>Single tree level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nb-NO" sz="1800" kern="1200" dirty="0">
                <a:solidFill>
                  <a:srgbClr val="000000"/>
                </a:solidFill>
              </a:rPr>
              <a:t>- Monitoring </a:t>
            </a:r>
            <a:r>
              <a:rPr lang="en-US" sz="1800" kern="1200" dirty="0">
                <a:solidFill>
                  <a:srgbClr val="000000"/>
                </a:solidFill>
              </a:rPr>
              <a:t>large trees (“Småhusplan”)</a:t>
            </a:r>
            <a:endParaRPr lang="nb-NO" sz="1800" kern="12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E1F841-183C-40AE-8929-314389199CC8}"/>
              </a:ext>
            </a:extLst>
          </p:cNvPr>
          <p:cNvCxnSpPr>
            <a:cxnSpLocks/>
          </p:cNvCxnSpPr>
          <p:nvPr/>
        </p:nvCxnSpPr>
        <p:spPr>
          <a:xfrm>
            <a:off x="2279576" y="701929"/>
            <a:ext cx="0" cy="5070630"/>
          </a:xfrm>
          <a:prstGeom prst="straightConnector1">
            <a:avLst/>
          </a:prstGeom>
          <a:ln w="444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5EBC922-E6C9-467B-B5D8-FF4B31E6B9B8}"/>
              </a:ext>
            </a:extLst>
          </p:cNvPr>
          <p:cNvSpPr/>
          <p:nvPr/>
        </p:nvSpPr>
        <p:spPr>
          <a:xfrm>
            <a:off x="767408" y="678259"/>
            <a:ext cx="12290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b-NO" b="1" dirty="0">
                <a:solidFill>
                  <a:srgbClr val="000000"/>
                </a:solidFill>
              </a:rPr>
              <a:t>High </a:t>
            </a:r>
          </a:p>
          <a:p>
            <a:pPr lvl="0" algn="ctr"/>
            <a:r>
              <a:rPr lang="nb-NO" b="1" dirty="0">
                <a:solidFill>
                  <a:srgbClr val="000000"/>
                </a:solidFill>
              </a:rPr>
              <a:t>confidence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EFEDED-03ED-460B-9EF6-4046DF2553AB}"/>
              </a:ext>
            </a:extLst>
          </p:cNvPr>
          <p:cNvSpPr/>
          <p:nvPr/>
        </p:nvSpPr>
        <p:spPr>
          <a:xfrm>
            <a:off x="735209" y="5189679"/>
            <a:ext cx="12290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b-NO" b="1" dirty="0">
                <a:solidFill>
                  <a:srgbClr val="000000"/>
                </a:solidFill>
              </a:rPr>
              <a:t>Low</a:t>
            </a:r>
          </a:p>
          <a:p>
            <a:pPr lvl="0" algn="ctr"/>
            <a:r>
              <a:rPr lang="nb-NO" b="1" dirty="0">
                <a:solidFill>
                  <a:srgbClr val="000000"/>
                </a:solidFill>
              </a:rPr>
              <a:t>confidence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3134641E-F1F4-4705-8E48-B2383BFC0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38"/>
    </mc:Choice>
    <mc:Fallback xmlns="">
      <p:transition spd="slow" advTm="8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50BC97-CE5B-4EBE-979E-9114534AB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80" y="0"/>
            <a:ext cx="38576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8F516C-E3C6-414D-AE8B-D20B7EEFAA12}"/>
              </a:ext>
            </a:extLst>
          </p:cNvPr>
          <p:cNvSpPr/>
          <p:nvPr/>
        </p:nvSpPr>
        <p:spPr>
          <a:xfrm>
            <a:off x="171702" y="6391910"/>
            <a:ext cx="356802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42556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Foto: Frank Hanssen (CC BY-SA 4.0) 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2C6FDD3-FB0B-4117-9494-9A9C88DCC411}"/>
              </a:ext>
            </a:extLst>
          </p:cNvPr>
          <p:cNvSpPr/>
          <p:nvPr/>
        </p:nvSpPr>
        <p:spPr>
          <a:xfrm>
            <a:off x="551384" y="2132856"/>
            <a:ext cx="2520633" cy="2451781"/>
          </a:xfrm>
          <a:custGeom>
            <a:avLst/>
            <a:gdLst>
              <a:gd name="connsiteX0" fmla="*/ 0 w 2371962"/>
              <a:gd name="connsiteY0" fmla="*/ 1185875 h 2371750"/>
              <a:gd name="connsiteX1" fmla="*/ 1185981 w 2371962"/>
              <a:gd name="connsiteY1" fmla="*/ 0 h 2371750"/>
              <a:gd name="connsiteX2" fmla="*/ 2371962 w 2371962"/>
              <a:gd name="connsiteY2" fmla="*/ 1185875 h 2371750"/>
              <a:gd name="connsiteX3" fmla="*/ 1185981 w 2371962"/>
              <a:gd name="connsiteY3" fmla="*/ 2371750 h 2371750"/>
              <a:gd name="connsiteX4" fmla="*/ 0 w 2371962"/>
              <a:gd name="connsiteY4" fmla="*/ 1185875 h 23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1962" h="2371750">
                <a:moveTo>
                  <a:pt x="0" y="1185875"/>
                </a:moveTo>
                <a:cubicBezTo>
                  <a:pt x="0" y="530934"/>
                  <a:pt x="530982" y="0"/>
                  <a:pt x="1185981" y="0"/>
                </a:cubicBezTo>
                <a:cubicBezTo>
                  <a:pt x="1840980" y="0"/>
                  <a:pt x="2371962" y="530934"/>
                  <a:pt x="2371962" y="1185875"/>
                </a:cubicBezTo>
                <a:cubicBezTo>
                  <a:pt x="2371962" y="1840816"/>
                  <a:pt x="1840980" y="2371750"/>
                  <a:pt x="1185981" y="2371750"/>
                </a:cubicBezTo>
                <a:cubicBezTo>
                  <a:pt x="530982" y="2371750"/>
                  <a:pt x="0" y="1840816"/>
                  <a:pt x="0" y="1185875"/>
                </a:cubicBezTo>
                <a:close/>
              </a:path>
            </a:pathLst>
          </a:custGeom>
          <a:solidFill>
            <a:schemeClr val="accent1">
              <a:hueOff val="0"/>
              <a:satOff val="0"/>
              <a:lumOff val="0"/>
              <a:alpha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1976" tIns="401945" rIns="401976" bIns="401945" numCol="1" spcCol="1270" anchor="ctr" anchorCtr="0">
            <a:noAutofit/>
          </a:bodyPr>
          <a:lstStyle/>
          <a:p>
            <a:pPr marL="0" marR="0" lvl="0" indent="0" algn="ctr" defTabSz="1911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Reccomen-dations</a:t>
            </a:r>
            <a:endParaRPr kumimoji="0" lang="nb-NO" sz="2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Block Arc 30">
            <a:extLst>
              <a:ext uri="{FF2B5EF4-FFF2-40B4-BE49-F238E27FC236}">
                <a16:creationId xmlns:a16="http://schemas.microsoft.com/office/drawing/2014/main" id="{E798A4FE-3FDD-4F7A-A54E-123190CB78BA}"/>
              </a:ext>
            </a:extLst>
          </p:cNvPr>
          <p:cNvSpPr/>
          <p:nvPr/>
        </p:nvSpPr>
        <p:spPr>
          <a:xfrm>
            <a:off x="-306812" y="872054"/>
            <a:ext cx="4780834" cy="4983548"/>
          </a:xfrm>
          <a:prstGeom prst="blockArc">
            <a:avLst>
              <a:gd name="adj1" fmla="val 16509444"/>
              <a:gd name="adj2" fmla="val 5088054"/>
              <a:gd name="adj3" fmla="val 524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7A3387D-2D2E-4689-8931-ECF5D8F90DE4}"/>
              </a:ext>
            </a:extLst>
          </p:cNvPr>
          <p:cNvSpPr/>
          <p:nvPr/>
        </p:nvSpPr>
        <p:spPr>
          <a:xfrm>
            <a:off x="2931706" y="960525"/>
            <a:ext cx="713367" cy="70250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508F7B0-1EDF-4B3A-BC0B-4D027EE549A4}"/>
              </a:ext>
            </a:extLst>
          </p:cNvPr>
          <p:cNvSpPr/>
          <p:nvPr/>
        </p:nvSpPr>
        <p:spPr>
          <a:xfrm>
            <a:off x="2931706" y="5108515"/>
            <a:ext cx="713367" cy="70250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D2945C5-6AB3-4238-8F21-E23B2F9BA994}"/>
              </a:ext>
            </a:extLst>
          </p:cNvPr>
          <p:cNvSpPr/>
          <p:nvPr/>
        </p:nvSpPr>
        <p:spPr>
          <a:xfrm>
            <a:off x="3975393" y="696759"/>
            <a:ext cx="6910030" cy="1230037"/>
          </a:xfrm>
          <a:custGeom>
            <a:avLst/>
            <a:gdLst>
              <a:gd name="connsiteX0" fmla="*/ 0 w 1701322"/>
              <a:gd name="connsiteY0" fmla="*/ 0 h 1230037"/>
              <a:gd name="connsiteX1" fmla="*/ 1701322 w 1701322"/>
              <a:gd name="connsiteY1" fmla="*/ 0 h 1230037"/>
              <a:gd name="connsiteX2" fmla="*/ 1701322 w 1701322"/>
              <a:gd name="connsiteY2" fmla="*/ 1230037 h 1230037"/>
              <a:gd name="connsiteX3" fmla="*/ 0 w 1701322"/>
              <a:gd name="connsiteY3" fmla="*/ 1230037 h 1230037"/>
              <a:gd name="connsiteX4" fmla="*/ 0 w 1701322"/>
              <a:gd name="connsiteY4" fmla="*/ 0 h 12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322" h="1230037">
                <a:moveTo>
                  <a:pt x="0" y="0"/>
                </a:moveTo>
                <a:lnTo>
                  <a:pt x="1701322" y="0"/>
                </a:lnTo>
                <a:lnTo>
                  <a:pt x="1701322" y="1230037"/>
                </a:lnTo>
                <a:lnTo>
                  <a:pt x="0" y="12300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450" tIns="44450" rIns="44450" bIns="44450" numCol="1" spcCol="1270" anchor="ctr" anchorCtr="0">
            <a:noAutofit/>
          </a:bodyPr>
          <a:lstStyle/>
          <a:p>
            <a:pPr lvl="0"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nb-NO" sz="2400" b="1" dirty="0">
                <a:solidFill>
                  <a:srgbClr val="000000"/>
                </a:solidFill>
              </a:rPr>
              <a:t>Future LIDAR campaigns should be designed for vege-tation mapping, and combined </a:t>
            </a:r>
            <a:r>
              <a:rPr lang="nb-NO" sz="2400" b="1">
                <a:solidFill>
                  <a:srgbClr val="000000"/>
                </a:solidFill>
              </a:rPr>
              <a:t>with IR og </a:t>
            </a:r>
            <a:r>
              <a:rPr lang="nb-NO" sz="2400" b="1" dirty="0" err="1">
                <a:solidFill>
                  <a:srgbClr val="000000"/>
                </a:solidFill>
              </a:rPr>
              <a:t>hyper-spectral</a:t>
            </a:r>
            <a:r>
              <a:rPr lang="nb-NO" sz="2400" b="1" dirty="0">
                <a:solidFill>
                  <a:srgbClr val="000000"/>
                </a:solidFill>
              </a:rPr>
              <a:t> </a:t>
            </a:r>
            <a:r>
              <a:rPr lang="nb-NO" sz="2400" b="1" dirty="0" err="1">
                <a:solidFill>
                  <a:srgbClr val="000000"/>
                </a:solidFill>
              </a:rPr>
              <a:t>imagery</a:t>
            </a:r>
            <a:r>
              <a:rPr lang="nb-NO" sz="24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BEB8A9D-43E4-484D-B89A-D3CE5C78C195}"/>
              </a:ext>
            </a:extLst>
          </p:cNvPr>
          <p:cNvSpPr/>
          <p:nvPr/>
        </p:nvSpPr>
        <p:spPr>
          <a:xfrm>
            <a:off x="4011805" y="4893719"/>
            <a:ext cx="7351288" cy="1230037"/>
          </a:xfrm>
          <a:custGeom>
            <a:avLst/>
            <a:gdLst>
              <a:gd name="connsiteX0" fmla="*/ 0 w 1701322"/>
              <a:gd name="connsiteY0" fmla="*/ 0 h 1230037"/>
              <a:gd name="connsiteX1" fmla="*/ 1701322 w 1701322"/>
              <a:gd name="connsiteY1" fmla="*/ 0 h 1230037"/>
              <a:gd name="connsiteX2" fmla="*/ 1701322 w 1701322"/>
              <a:gd name="connsiteY2" fmla="*/ 1230037 h 1230037"/>
              <a:gd name="connsiteX3" fmla="*/ 0 w 1701322"/>
              <a:gd name="connsiteY3" fmla="*/ 1230037 h 1230037"/>
              <a:gd name="connsiteX4" fmla="*/ 0 w 1701322"/>
              <a:gd name="connsiteY4" fmla="*/ 0 h 12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322" h="1230037">
                <a:moveTo>
                  <a:pt x="0" y="0"/>
                </a:moveTo>
                <a:lnTo>
                  <a:pt x="1701322" y="0"/>
                </a:lnTo>
                <a:lnTo>
                  <a:pt x="1701322" y="1230037"/>
                </a:lnTo>
                <a:lnTo>
                  <a:pt x="0" y="12300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450" tIns="44450" rIns="44450" bIns="44450" numCol="1" spcCol="1270" anchor="ctr" anchorCtr="0">
            <a:noAutofit/>
          </a:bodyPr>
          <a:lstStyle/>
          <a:p>
            <a:pPr lvl="0"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nb-NO" sz="2400" b="1" dirty="0">
                <a:solidFill>
                  <a:srgbClr val="000000"/>
                </a:solidFill>
              </a:rPr>
              <a:t>We reccomend to migrate future segmentation to </a:t>
            </a:r>
            <a:r>
              <a:rPr lang="nb-NO" sz="2400" b="1" dirty="0" err="1">
                <a:solidFill>
                  <a:srgbClr val="000000"/>
                </a:solidFill>
              </a:rPr>
              <a:t>cloud</a:t>
            </a:r>
            <a:r>
              <a:rPr lang="nb-NO" sz="2400" b="1" dirty="0">
                <a:solidFill>
                  <a:srgbClr val="000000"/>
                </a:solidFill>
              </a:rPr>
              <a:t> computing platforms (e.g. Google Engine) due to its computation capacity.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D23C27-1815-4014-8008-7D206551B66F}"/>
              </a:ext>
            </a:extLst>
          </p:cNvPr>
          <p:cNvSpPr/>
          <p:nvPr/>
        </p:nvSpPr>
        <p:spPr>
          <a:xfrm>
            <a:off x="3866457" y="3844594"/>
            <a:ext cx="713367" cy="70250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7D9E68F-A380-4F23-94FF-C2156C33444E}"/>
              </a:ext>
            </a:extLst>
          </p:cNvPr>
          <p:cNvSpPr/>
          <p:nvPr/>
        </p:nvSpPr>
        <p:spPr>
          <a:xfrm>
            <a:off x="4707219" y="3576034"/>
            <a:ext cx="7813571" cy="1230037"/>
          </a:xfrm>
          <a:custGeom>
            <a:avLst/>
            <a:gdLst>
              <a:gd name="connsiteX0" fmla="*/ 0 w 1701322"/>
              <a:gd name="connsiteY0" fmla="*/ 0 h 1230037"/>
              <a:gd name="connsiteX1" fmla="*/ 1701322 w 1701322"/>
              <a:gd name="connsiteY1" fmla="*/ 0 h 1230037"/>
              <a:gd name="connsiteX2" fmla="*/ 1701322 w 1701322"/>
              <a:gd name="connsiteY2" fmla="*/ 1230037 h 1230037"/>
              <a:gd name="connsiteX3" fmla="*/ 0 w 1701322"/>
              <a:gd name="connsiteY3" fmla="*/ 1230037 h 1230037"/>
              <a:gd name="connsiteX4" fmla="*/ 0 w 1701322"/>
              <a:gd name="connsiteY4" fmla="*/ 0 h 12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322" h="1230037">
                <a:moveTo>
                  <a:pt x="0" y="0"/>
                </a:moveTo>
                <a:lnTo>
                  <a:pt x="1701322" y="0"/>
                </a:lnTo>
                <a:lnTo>
                  <a:pt x="1701322" y="1230037"/>
                </a:lnTo>
                <a:lnTo>
                  <a:pt x="0" y="12300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450" tIns="44450" rIns="44450" bIns="44450" numCol="1" spcCol="1270" anchor="ctr" anchorCtr="0">
            <a:noAutofit/>
          </a:bodyPr>
          <a:lstStyle/>
          <a:p>
            <a:pPr lvl="0"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nb-NO" sz="2400" b="1" dirty="0">
                <a:solidFill>
                  <a:srgbClr val="000000"/>
                </a:solidFill>
              </a:rPr>
              <a:t>More field data is needed for the validation of                                     tree canopy data based on remote sensing data.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BFAD3A-CD3E-4AA2-8E65-A0A73B0747AE}"/>
              </a:ext>
            </a:extLst>
          </p:cNvPr>
          <p:cNvSpPr/>
          <p:nvPr/>
        </p:nvSpPr>
        <p:spPr>
          <a:xfrm>
            <a:off x="3860355" y="2110363"/>
            <a:ext cx="713367" cy="70250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62A6D07-5851-464E-A450-4F6964FE5B70}"/>
              </a:ext>
            </a:extLst>
          </p:cNvPr>
          <p:cNvSpPr/>
          <p:nvPr/>
        </p:nvSpPr>
        <p:spPr>
          <a:xfrm>
            <a:off x="4730586" y="1920591"/>
            <a:ext cx="6910030" cy="1230037"/>
          </a:xfrm>
          <a:custGeom>
            <a:avLst/>
            <a:gdLst>
              <a:gd name="connsiteX0" fmla="*/ 0 w 1701322"/>
              <a:gd name="connsiteY0" fmla="*/ 0 h 1230037"/>
              <a:gd name="connsiteX1" fmla="*/ 1701322 w 1701322"/>
              <a:gd name="connsiteY1" fmla="*/ 0 h 1230037"/>
              <a:gd name="connsiteX2" fmla="*/ 1701322 w 1701322"/>
              <a:gd name="connsiteY2" fmla="*/ 1230037 h 1230037"/>
              <a:gd name="connsiteX3" fmla="*/ 0 w 1701322"/>
              <a:gd name="connsiteY3" fmla="*/ 1230037 h 1230037"/>
              <a:gd name="connsiteX4" fmla="*/ 0 w 1701322"/>
              <a:gd name="connsiteY4" fmla="*/ 0 h 12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322" h="1230037">
                <a:moveTo>
                  <a:pt x="0" y="0"/>
                </a:moveTo>
                <a:lnTo>
                  <a:pt x="1701322" y="0"/>
                </a:lnTo>
                <a:lnTo>
                  <a:pt x="1701322" y="1230037"/>
                </a:lnTo>
                <a:lnTo>
                  <a:pt x="0" y="12300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450" tIns="44450" rIns="44450" bIns="44450" numCol="1" spcCol="1270" anchor="ctr" anchorCtr="0">
            <a:noAutofit/>
          </a:bodyPr>
          <a:lstStyle/>
          <a:p>
            <a:pPr lvl="0"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nb-NO" sz="2400" b="1" dirty="0">
                <a:solidFill>
                  <a:srgbClr val="000000"/>
                </a:solidFill>
              </a:rPr>
              <a:t>Segmentation </a:t>
            </a:r>
            <a:r>
              <a:rPr lang="nb-NO" sz="2400" b="1" dirty="0" err="1">
                <a:solidFill>
                  <a:srgbClr val="000000"/>
                </a:solidFill>
              </a:rPr>
              <a:t>methods</a:t>
            </a:r>
            <a:r>
              <a:rPr lang="nb-NO" sz="2400" b="1" dirty="0">
                <a:solidFill>
                  <a:srgbClr val="000000"/>
                </a:solidFill>
              </a:rPr>
              <a:t> needs to be </a:t>
            </a:r>
            <a:r>
              <a:rPr lang="nb-NO" sz="2400" b="1" dirty="0" err="1">
                <a:solidFill>
                  <a:srgbClr val="000000"/>
                </a:solidFill>
              </a:rPr>
              <a:t>refined</a:t>
            </a:r>
            <a:r>
              <a:rPr lang="nb-NO" sz="2400" b="1" dirty="0">
                <a:solidFill>
                  <a:srgbClr val="000000"/>
                </a:solidFill>
              </a:rPr>
              <a:t> for </a:t>
            </a:r>
          </a:p>
          <a:p>
            <a:pPr lvl="0"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defRPr/>
            </a:pPr>
            <a:r>
              <a:rPr lang="nb-NO" sz="2400" b="1" dirty="0">
                <a:solidFill>
                  <a:srgbClr val="000000"/>
                </a:solidFill>
              </a:rPr>
              <a:t>tree canopy mapping within an urban </a:t>
            </a:r>
            <a:r>
              <a:rPr lang="nb-NO" sz="2400" b="1" dirty="0" err="1">
                <a:solidFill>
                  <a:srgbClr val="000000"/>
                </a:solidFill>
              </a:rPr>
              <a:t>environment</a:t>
            </a:r>
            <a:endParaRPr lang="nb-NO" sz="2400" b="1" dirty="0">
              <a:solidFill>
                <a:srgbClr val="000000"/>
              </a:solidFill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71582156-A072-4F8B-ADB7-1493A99A5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4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37"/>
    </mc:Choice>
    <mc:Fallback xmlns="">
      <p:transition spd="slow" advTm="78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8680"/>
            <a:ext cx="9144000" cy="1340421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chemeClr val="tx1"/>
                </a:solidFill>
              </a:rPr>
              <a:t> Thank you for your attention!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276872"/>
            <a:ext cx="9144000" cy="819036"/>
          </a:xfrm>
        </p:spPr>
        <p:txBody>
          <a:bodyPr>
            <a:noAutofit/>
          </a:bodyPr>
          <a:lstStyle/>
          <a:p>
            <a:r>
              <a:rPr lang="nb-NO" sz="4000" b="1" dirty="0">
                <a:solidFill>
                  <a:schemeClr val="tx1"/>
                </a:solidFill>
                <a:latin typeface="+mn-lt"/>
              </a:rPr>
              <a:t>Questions?</a:t>
            </a:r>
          </a:p>
          <a:p>
            <a:endParaRPr lang="nb-NO" sz="3000" b="1" dirty="0">
              <a:solidFill>
                <a:schemeClr val="tx1"/>
              </a:solidFill>
              <a:latin typeface="+mn-lt"/>
            </a:endParaRPr>
          </a:p>
          <a:p>
            <a:r>
              <a:rPr lang="nb-NO" sz="4000" b="1" dirty="0">
                <a:solidFill>
                  <a:schemeClr val="tx1"/>
                </a:solidFill>
                <a:latin typeface="+mn-lt"/>
              </a:rPr>
              <a:t>frank.hanssen@nina.no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22F1F8-DFA4-45CB-8AA5-C5C7E49C1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3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2"/>
    </mc:Choice>
    <mc:Fallback xmlns="">
      <p:transition spd="slow" advTm="12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50BC97-CE5B-4EBE-979E-9114534AB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80" y="0"/>
            <a:ext cx="38576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8F516C-E3C6-414D-AE8B-D20B7EEFAA12}"/>
              </a:ext>
            </a:extLst>
          </p:cNvPr>
          <p:cNvSpPr/>
          <p:nvPr/>
        </p:nvSpPr>
        <p:spPr>
          <a:xfrm>
            <a:off x="171702" y="6391910"/>
            <a:ext cx="37140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Photo: Frank Hanssen </a:t>
            </a:r>
            <a:r>
              <a:rPr lang="nb-NO" b="1" dirty="0">
                <a:solidFill>
                  <a:schemeClr val="bg1"/>
                </a:solidFill>
              </a:rPr>
              <a:t>(CC BY-NC 2.0) 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2C6FDD3-FB0B-4117-9494-9A9C88DCC411}"/>
              </a:ext>
            </a:extLst>
          </p:cNvPr>
          <p:cNvSpPr/>
          <p:nvPr/>
        </p:nvSpPr>
        <p:spPr>
          <a:xfrm>
            <a:off x="551384" y="2132856"/>
            <a:ext cx="2520633" cy="2451781"/>
          </a:xfrm>
          <a:custGeom>
            <a:avLst/>
            <a:gdLst>
              <a:gd name="connsiteX0" fmla="*/ 0 w 2371962"/>
              <a:gd name="connsiteY0" fmla="*/ 1185875 h 2371750"/>
              <a:gd name="connsiteX1" fmla="*/ 1185981 w 2371962"/>
              <a:gd name="connsiteY1" fmla="*/ 0 h 2371750"/>
              <a:gd name="connsiteX2" fmla="*/ 2371962 w 2371962"/>
              <a:gd name="connsiteY2" fmla="*/ 1185875 h 2371750"/>
              <a:gd name="connsiteX3" fmla="*/ 1185981 w 2371962"/>
              <a:gd name="connsiteY3" fmla="*/ 2371750 h 2371750"/>
              <a:gd name="connsiteX4" fmla="*/ 0 w 2371962"/>
              <a:gd name="connsiteY4" fmla="*/ 1185875 h 23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1962" h="2371750">
                <a:moveTo>
                  <a:pt x="0" y="1185875"/>
                </a:moveTo>
                <a:cubicBezTo>
                  <a:pt x="0" y="530934"/>
                  <a:pt x="530982" y="0"/>
                  <a:pt x="1185981" y="0"/>
                </a:cubicBezTo>
                <a:cubicBezTo>
                  <a:pt x="1840980" y="0"/>
                  <a:pt x="2371962" y="530934"/>
                  <a:pt x="2371962" y="1185875"/>
                </a:cubicBezTo>
                <a:cubicBezTo>
                  <a:pt x="2371962" y="1840816"/>
                  <a:pt x="1840980" y="2371750"/>
                  <a:pt x="1185981" y="2371750"/>
                </a:cubicBezTo>
                <a:cubicBezTo>
                  <a:pt x="530982" y="2371750"/>
                  <a:pt x="0" y="1840816"/>
                  <a:pt x="0" y="1185875"/>
                </a:cubicBezTo>
                <a:close/>
              </a:path>
            </a:pathLst>
          </a:custGeom>
          <a:solidFill>
            <a:schemeClr val="accent1">
              <a:hueOff val="0"/>
              <a:satOff val="0"/>
              <a:lumOff val="0"/>
              <a:alpha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1976" tIns="401945" rIns="401976" bIns="401945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4300" b="1" kern="1200" dirty="0"/>
              <a:t>Outline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54CE130-E382-4A69-815C-6477FC6BC360}"/>
              </a:ext>
            </a:extLst>
          </p:cNvPr>
          <p:cNvSpPr/>
          <p:nvPr/>
        </p:nvSpPr>
        <p:spPr>
          <a:xfrm>
            <a:off x="4007768" y="404664"/>
            <a:ext cx="8064896" cy="6356578"/>
          </a:xfrm>
          <a:custGeom>
            <a:avLst/>
            <a:gdLst>
              <a:gd name="connsiteX0" fmla="*/ 0 w 1701322"/>
              <a:gd name="connsiteY0" fmla="*/ 0 h 1230037"/>
              <a:gd name="connsiteX1" fmla="*/ 1701322 w 1701322"/>
              <a:gd name="connsiteY1" fmla="*/ 0 h 1230037"/>
              <a:gd name="connsiteX2" fmla="*/ 1701322 w 1701322"/>
              <a:gd name="connsiteY2" fmla="*/ 1230037 h 1230037"/>
              <a:gd name="connsiteX3" fmla="*/ 0 w 1701322"/>
              <a:gd name="connsiteY3" fmla="*/ 1230037 h 1230037"/>
              <a:gd name="connsiteX4" fmla="*/ 0 w 1701322"/>
              <a:gd name="connsiteY4" fmla="*/ 0 h 12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322" h="1230037">
                <a:moveTo>
                  <a:pt x="0" y="0"/>
                </a:moveTo>
                <a:lnTo>
                  <a:pt x="1701322" y="0"/>
                </a:lnTo>
                <a:lnTo>
                  <a:pt x="1701322" y="1230037"/>
                </a:lnTo>
                <a:lnTo>
                  <a:pt x="0" y="12300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450" tIns="44450" rIns="44450" bIns="44450" numCol="1" spcCol="1270" anchor="ctr" anchorCtr="0">
            <a:noAutofit/>
          </a:bodyPr>
          <a:lstStyle/>
          <a:p>
            <a:pPr marL="0" lvl="0" indent="0" algn="l"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r>
              <a:rPr lang="nb-NO" sz="2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Context: The Oslo City Council </a:t>
            </a:r>
            <a:r>
              <a:rPr lang="nb-NO" sz="26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aims</a:t>
            </a:r>
            <a:r>
              <a:rPr lang="nb-NO" sz="2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                plant </a:t>
            </a:r>
            <a:r>
              <a:rPr lang="nb-NO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100 000 new trees by 2030</a:t>
            </a:r>
          </a:p>
          <a:p>
            <a:pPr marL="0" lvl="0" indent="0" algn="l"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endParaRPr lang="nb-NO" sz="24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to account the achievement of this goal from using LIDAR-data?</a:t>
            </a:r>
          </a:p>
          <a:p>
            <a:pPr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endParaRPr lang="nb-NO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are the patterns of development from 2011 to 2017 in the built-up area </a:t>
            </a:r>
            <a:r>
              <a:rPr lang="nb-NO" sz="2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Oslo?</a:t>
            </a:r>
            <a:endParaRPr lang="nb-NO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endParaRPr lang="nb-NO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are the application, limitations and uncertainity of our results?</a:t>
            </a:r>
          </a:p>
          <a:p>
            <a:pPr marL="457200" indent="-457200"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Some reccomendations for future tree canopy mapping</a:t>
            </a:r>
          </a:p>
          <a:p>
            <a:pPr marL="457200" lvl="0" indent="-457200"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7E57DF5-0376-48DE-AD3A-FC8C6EBC21B3}"/>
              </a:ext>
            </a:extLst>
          </p:cNvPr>
          <p:cNvSpPr/>
          <p:nvPr/>
        </p:nvSpPr>
        <p:spPr>
          <a:xfrm>
            <a:off x="4783330" y="2591757"/>
            <a:ext cx="6756688" cy="1230037"/>
          </a:xfrm>
          <a:custGeom>
            <a:avLst/>
            <a:gdLst>
              <a:gd name="connsiteX0" fmla="*/ 0 w 1701322"/>
              <a:gd name="connsiteY0" fmla="*/ 0 h 1230037"/>
              <a:gd name="connsiteX1" fmla="*/ 1701322 w 1701322"/>
              <a:gd name="connsiteY1" fmla="*/ 0 h 1230037"/>
              <a:gd name="connsiteX2" fmla="*/ 1701322 w 1701322"/>
              <a:gd name="connsiteY2" fmla="*/ 1230037 h 1230037"/>
              <a:gd name="connsiteX3" fmla="*/ 0 w 1701322"/>
              <a:gd name="connsiteY3" fmla="*/ 1230037 h 1230037"/>
              <a:gd name="connsiteX4" fmla="*/ 0 w 1701322"/>
              <a:gd name="connsiteY4" fmla="*/ 0 h 12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322" h="1230037">
                <a:moveTo>
                  <a:pt x="0" y="0"/>
                </a:moveTo>
                <a:lnTo>
                  <a:pt x="1701322" y="0"/>
                </a:lnTo>
                <a:lnTo>
                  <a:pt x="1701322" y="1230037"/>
                </a:lnTo>
                <a:lnTo>
                  <a:pt x="0" y="12300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450" tIns="44450" rIns="44450" bIns="44450" numCol="1" spcCol="1270" anchor="ctr" anchorCtr="0">
            <a:noAutofit/>
          </a:bodyPr>
          <a:lstStyle/>
          <a:p>
            <a:pPr marL="0" lvl="0" indent="0" algn="l" defTabSz="155575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endParaRPr lang="nb-NO" sz="3000" b="1" kern="1200" dirty="0"/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93D45ABE-D6A5-44E2-8B65-0D05140E6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11"/>
    </mc:Choice>
    <mc:Fallback xmlns="">
      <p:transition spd="slow" advTm="37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4DC36B-AF40-432C-BDD8-50529AD9F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600" y="3442996"/>
            <a:ext cx="5334462" cy="331651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F4D107A-EDB0-4331-8CFB-CAB4F113B0F4}"/>
              </a:ext>
            </a:extLst>
          </p:cNvPr>
          <p:cNvGrpSpPr/>
          <p:nvPr/>
        </p:nvGrpSpPr>
        <p:grpSpPr>
          <a:xfrm>
            <a:off x="0" y="160873"/>
            <a:ext cx="9230144" cy="3151905"/>
            <a:chOff x="1199456" y="121617"/>
            <a:chExt cx="9230144" cy="31519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B10F15-B844-4864-B90F-492D3899D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9456" y="121617"/>
              <a:ext cx="9230144" cy="3151905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4A375F5-C4BC-455E-A743-C066724540D7}"/>
                </a:ext>
              </a:extLst>
            </p:cNvPr>
            <p:cNvSpPr/>
            <p:nvPr/>
          </p:nvSpPr>
          <p:spPr>
            <a:xfrm>
              <a:off x="2830960" y="1844824"/>
              <a:ext cx="357809" cy="765313"/>
            </a:xfrm>
            <a:custGeom>
              <a:avLst/>
              <a:gdLst>
                <a:gd name="connsiteX0" fmla="*/ 0 w 357809"/>
                <a:gd name="connsiteY0" fmla="*/ 99392 h 765313"/>
                <a:gd name="connsiteX1" fmla="*/ 278296 w 357809"/>
                <a:gd name="connsiteY1" fmla="*/ 765313 h 765313"/>
                <a:gd name="connsiteX2" fmla="*/ 357809 w 357809"/>
                <a:gd name="connsiteY2" fmla="*/ 198783 h 765313"/>
                <a:gd name="connsiteX3" fmla="*/ 238539 w 357809"/>
                <a:gd name="connsiteY3" fmla="*/ 0 h 765313"/>
                <a:gd name="connsiteX4" fmla="*/ 59635 w 357809"/>
                <a:gd name="connsiteY4" fmla="*/ 89452 h 76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809" h="765313">
                  <a:moveTo>
                    <a:pt x="0" y="99392"/>
                  </a:moveTo>
                  <a:lnTo>
                    <a:pt x="278296" y="765313"/>
                  </a:lnTo>
                  <a:lnTo>
                    <a:pt x="357809" y="198783"/>
                  </a:lnTo>
                  <a:lnTo>
                    <a:pt x="238539" y="0"/>
                  </a:lnTo>
                  <a:lnTo>
                    <a:pt x="59635" y="89452"/>
                  </a:lnTo>
                </a:path>
              </a:pathLst>
            </a:custGeom>
            <a:solidFill>
              <a:srgbClr val="D3D3D5"/>
            </a:solidFill>
            <a:ln>
              <a:solidFill>
                <a:srgbClr val="D3D3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79A4FBC2-565E-448E-A1E9-43826F374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706095"/>
            <a:ext cx="4409019" cy="3151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5B4A7930-1037-49C6-A97C-B552643A6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6320" y="4492729"/>
            <a:ext cx="284793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Data </a:t>
            </a:r>
            <a:r>
              <a:rPr lang="en-US" sz="3200" b="1" dirty="0">
                <a:solidFill>
                  <a:prstClr val="black"/>
                </a:solidFill>
              </a:rPr>
              <a:t>and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</a:rPr>
              <a:t>methodology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EFE8F1F-6976-4911-A4A5-C49516BF0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6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90"/>
    </mc:Choice>
    <mc:Fallback xmlns="">
      <p:transition spd="slow" advTm="3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3C73D6-BD81-4E59-8010-A861FC823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223633"/>
              </p:ext>
            </p:extLst>
          </p:nvPr>
        </p:nvGraphicFramePr>
        <p:xfrm>
          <a:off x="335360" y="2627933"/>
          <a:ext cx="6264696" cy="3406590"/>
        </p:xfrm>
        <a:graphic>
          <a:graphicData uri="http://schemas.openxmlformats.org/drawingml/2006/table">
            <a:tbl>
              <a:tblPr firstRow="1" firstCol="1" bandRow="1"/>
              <a:tblGrid>
                <a:gridCol w="3456384">
                  <a:extLst>
                    <a:ext uri="{9D8B030D-6E8A-4147-A177-3AD203B41FA5}">
                      <a16:colId xmlns:a16="http://schemas.microsoft.com/office/drawing/2014/main" val="1003712408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6276032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Point category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Categories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404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Unclassified</a:t>
                      </a:r>
                      <a:endParaRPr lang="nb-NO" sz="200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17833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Ground</a:t>
                      </a:r>
                      <a:endParaRPr lang="nb-NO" sz="2000" dirty="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34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vegetation</a:t>
                      </a:r>
                      <a:endParaRPr lang="nb-NO" sz="200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624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Medium vegetation</a:t>
                      </a:r>
                      <a:endParaRPr lang="nb-NO" sz="200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491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vegetation</a:t>
                      </a:r>
                      <a:endParaRPr lang="nb-NO" sz="200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015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Outliers (noise)</a:t>
                      </a:r>
                      <a:endParaRPr lang="nb-NO" sz="2000" dirty="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0325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  <a:endParaRPr lang="nb-NO" sz="200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661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Points on bridge</a:t>
                      </a:r>
                      <a:endParaRPr lang="nb-NO" sz="200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395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Wire-guard (shield)</a:t>
                      </a:r>
                      <a:endParaRPr lang="nb-NO" sz="200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103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Power line</a:t>
                      </a:r>
                      <a:endParaRPr lang="nb-NO" sz="2000" dirty="0">
                        <a:solidFill>
                          <a:srgbClr val="242E2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39173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6F44D9-BA32-4BDC-99AD-5A7EEDD0E1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194947"/>
              </p:ext>
            </p:extLst>
          </p:nvPr>
        </p:nvGraphicFramePr>
        <p:xfrm>
          <a:off x="335360" y="836712"/>
          <a:ext cx="6264696" cy="1524000"/>
        </p:xfrm>
        <a:graphic>
          <a:graphicData uri="http://schemas.openxmlformats.org/drawingml/2006/table">
            <a:tbl>
              <a:tblPr firstRow="1" firstCol="1" bandRow="1"/>
              <a:tblGrid>
                <a:gridCol w="1527975">
                  <a:extLst>
                    <a:ext uri="{9D8B030D-6E8A-4147-A177-3AD203B41FA5}">
                      <a16:colId xmlns:a16="http://schemas.microsoft.com/office/drawing/2014/main" val="2460934581"/>
                    </a:ext>
                  </a:extLst>
                </a:gridCol>
                <a:gridCol w="1909968">
                  <a:extLst>
                    <a:ext uri="{9D8B030D-6E8A-4147-A177-3AD203B41FA5}">
                      <a16:colId xmlns:a16="http://schemas.microsoft.com/office/drawing/2014/main" val="345117302"/>
                    </a:ext>
                  </a:extLst>
                </a:gridCol>
                <a:gridCol w="2826753">
                  <a:extLst>
                    <a:ext uri="{9D8B030D-6E8A-4147-A177-3AD203B41FA5}">
                      <a16:colId xmlns:a16="http://schemas.microsoft.com/office/drawing/2014/main" val="3489001887"/>
                    </a:ext>
                  </a:extLst>
                </a:gridCol>
              </a:tblGrid>
              <a:tr h="1765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nb-NO" sz="2000">
                        <a:solidFill>
                          <a:srgbClr val="242E2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 point density per m</a:t>
                      </a:r>
                      <a:r>
                        <a:rPr lang="en-GB" sz="2000" b="1" baseline="30000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000" b="1" dirty="0">
                        <a:solidFill>
                          <a:srgbClr val="242E2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Point classification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701511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n-NO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Oslo 2011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n-NO" sz="200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nb-NO" sz="2000">
                        <a:solidFill>
                          <a:srgbClr val="242E2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n-NO" sz="2000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1-2-</a:t>
                      </a:r>
                      <a:r>
                        <a:rPr lang="nn-NO" sz="2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3-4-5</a:t>
                      </a:r>
                      <a:r>
                        <a:rPr lang="nn-NO" sz="2000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-7-9-10-24</a:t>
                      </a:r>
                      <a:endParaRPr lang="nb-NO" sz="2000" dirty="0">
                        <a:solidFill>
                          <a:srgbClr val="242E2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557255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Oslo 2014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nb-NO" sz="2000">
                        <a:solidFill>
                          <a:srgbClr val="242E2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1-2-7-10</a:t>
                      </a:r>
                      <a:endParaRPr lang="nb-NO" sz="2000" dirty="0">
                        <a:solidFill>
                          <a:srgbClr val="242E2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459862"/>
                  </a:ext>
                </a:extLst>
              </a:tr>
              <a:tr h="1289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Oslo 2017</a:t>
                      </a:r>
                      <a:endParaRPr lang="nb-NO" sz="2000" b="1" dirty="0">
                        <a:solidFill>
                          <a:srgbClr val="242E2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nb-NO" sz="2000">
                        <a:solidFill>
                          <a:srgbClr val="242E2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242E2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1-2-7-10-13</a:t>
                      </a:r>
                      <a:endParaRPr lang="nb-NO" sz="2000" dirty="0">
                        <a:solidFill>
                          <a:srgbClr val="242E2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8146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044A860-2643-4D2C-AAEF-CD2BF6B72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460" y="836712"/>
            <a:ext cx="5241399" cy="51978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A736B6-A847-45BE-AAA5-2A49EA7CF2BE}"/>
              </a:ext>
            </a:extLst>
          </p:cNvPr>
          <p:cNvSpPr/>
          <p:nvPr/>
        </p:nvSpPr>
        <p:spPr>
          <a:xfrm>
            <a:off x="255417" y="6156012"/>
            <a:ext cx="494590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nb-NO" b="1" dirty="0">
                <a:solidFill>
                  <a:srgbClr val="242E21"/>
                </a:solidFill>
              </a:rPr>
              <a:t>Data source: </a:t>
            </a:r>
            <a:r>
              <a:rPr lang="nb-NO" b="1" dirty="0">
                <a:solidFill>
                  <a:srgbClr val="242E21"/>
                </a:solidFill>
                <a:hlinkClick r:id="rId5"/>
              </a:rPr>
              <a:t>https://hoydedata.no/LaserInnsyn/</a:t>
            </a:r>
            <a:r>
              <a:rPr lang="nb-NO" b="1" dirty="0">
                <a:solidFill>
                  <a:srgbClr val="242E21"/>
                </a:solidFill>
              </a:rPr>
              <a:t>  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242E2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0E2E5B9-A9CD-47E1-B053-BD0543333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8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74"/>
    </mc:Choice>
    <mc:Fallback xmlns="">
      <p:transition spd="slow" advTm="25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A51BB4AB-8DA9-43F4-B775-8272E26AF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6792"/>
            <a:ext cx="5181600" cy="3961198"/>
          </a:xfrm>
          <a:prstGeom prst="rect">
            <a:avLst/>
          </a:prstGeom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ACA76453-03CB-42E5-9BD7-EA765DF127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56792"/>
            <a:ext cx="5181600" cy="3961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0D35AF-48D7-49EE-A966-4EB023351CB0}"/>
              </a:ext>
            </a:extLst>
          </p:cNvPr>
          <p:cNvSpPr txBox="1"/>
          <p:nvPr/>
        </p:nvSpPr>
        <p:spPr>
          <a:xfrm>
            <a:off x="760287" y="5517990"/>
            <a:ext cx="2879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242E21"/>
                </a:solidFill>
              </a:rPr>
              <a:t>Canopy Height Model (CHM)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C1F90-C688-4CB5-8DC5-5A1974636D54}"/>
              </a:ext>
            </a:extLst>
          </p:cNvPr>
          <p:cNvSpPr txBox="1"/>
          <p:nvPr/>
        </p:nvSpPr>
        <p:spPr>
          <a:xfrm>
            <a:off x="6096000" y="5517990"/>
            <a:ext cx="269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242E21"/>
                </a:solidFill>
              </a:rPr>
              <a:t>CHM and vegetation mask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14E942-64EB-4A9F-8955-93F036483CC6}"/>
              </a:ext>
            </a:extLst>
          </p:cNvPr>
          <p:cNvSpPr txBox="1">
            <a:spLocks/>
          </p:cNvSpPr>
          <p:nvPr/>
        </p:nvSpPr>
        <p:spPr>
          <a:xfrm>
            <a:off x="609600" y="237692"/>
            <a:ext cx="10972800" cy="110307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endParaRPr lang="nb-NO" dirty="0">
              <a:solidFill>
                <a:srgbClr val="242E21"/>
              </a:solidFill>
            </a:endParaRPr>
          </a:p>
          <a:p>
            <a:r>
              <a:rPr lang="nb-NO" b="1" dirty="0">
                <a:solidFill>
                  <a:srgbClr val="242E21"/>
                </a:solidFill>
              </a:rPr>
              <a:t>Estimation of tree canopy (1/2)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53D3643-58CF-4443-8E09-2264B5004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5"/>
    </mc:Choice>
    <mc:Fallback xmlns="">
      <p:transition spd="slow" advTm="1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1">
            <a:extLst>
              <a:ext uri="{FF2B5EF4-FFF2-40B4-BE49-F238E27FC236}">
                <a16:creationId xmlns:a16="http://schemas.microsoft.com/office/drawing/2014/main" id="{C3CB44A6-8722-41BB-86A5-EC9AB8D27D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56792"/>
            <a:ext cx="5181600" cy="3961198"/>
          </a:xfrm>
          <a:prstGeom prst="rect">
            <a:avLst/>
          </a:prstGeom>
        </p:spPr>
      </p:pic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FFE17C9F-647D-46C0-89AE-62E78B1B4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6792"/>
            <a:ext cx="5181600" cy="3961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F302C6-C61F-4692-8353-8D9CF20EFDCE}"/>
              </a:ext>
            </a:extLst>
          </p:cNvPr>
          <p:cNvSpPr txBox="1"/>
          <p:nvPr/>
        </p:nvSpPr>
        <p:spPr>
          <a:xfrm>
            <a:off x="760287" y="5517990"/>
            <a:ext cx="25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242E21"/>
                </a:solidFill>
              </a:rPr>
              <a:t>Segmented tree canopies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582E7-C934-4386-97A1-B0619E663E9E}"/>
              </a:ext>
            </a:extLst>
          </p:cNvPr>
          <p:cNvSpPr txBox="1"/>
          <p:nvPr/>
        </p:nvSpPr>
        <p:spPr>
          <a:xfrm>
            <a:off x="6096000" y="551799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242E21"/>
                </a:solidFill>
              </a:rPr>
              <a:t>Segmented tree canopies masked for technical  </a:t>
            </a:r>
            <a:r>
              <a:rPr lang="nb-NO" dirty="0" err="1">
                <a:solidFill>
                  <a:srgbClr val="242E21"/>
                </a:solidFill>
              </a:rPr>
              <a:t>infra-structure</a:t>
            </a:r>
            <a:r>
              <a:rPr lang="nb-NO" dirty="0">
                <a:solidFill>
                  <a:srgbClr val="242E21"/>
                </a:solidFill>
              </a:rPr>
              <a:t> (</a:t>
            </a:r>
            <a:r>
              <a:rPr lang="nb-NO" dirty="0" err="1">
                <a:solidFill>
                  <a:srgbClr val="242E21"/>
                </a:solidFill>
              </a:rPr>
              <a:t>buildings</a:t>
            </a:r>
            <a:r>
              <a:rPr lang="nb-NO" dirty="0">
                <a:solidFill>
                  <a:srgbClr val="242E21"/>
                </a:solidFill>
              </a:rPr>
              <a:t>, powerlines, poles, </a:t>
            </a:r>
            <a:r>
              <a:rPr lang="nb-NO" dirty="0" err="1">
                <a:solidFill>
                  <a:srgbClr val="242E21"/>
                </a:solidFill>
              </a:rPr>
              <a:t>signs</a:t>
            </a:r>
            <a:r>
              <a:rPr lang="nb-NO" dirty="0">
                <a:solidFill>
                  <a:srgbClr val="242E21"/>
                </a:solidFill>
              </a:rPr>
              <a:t>, </a:t>
            </a:r>
            <a:r>
              <a:rPr lang="nb-NO" dirty="0" err="1">
                <a:solidFill>
                  <a:srgbClr val="242E21"/>
                </a:solidFill>
              </a:rPr>
              <a:t>etc</a:t>
            </a:r>
            <a:r>
              <a:rPr lang="nb-NO" dirty="0">
                <a:solidFill>
                  <a:srgbClr val="242E21"/>
                </a:solidFill>
              </a:rPr>
              <a:t>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3F7F66-26C0-48CA-9AE2-76010FAA67F5}"/>
              </a:ext>
            </a:extLst>
          </p:cNvPr>
          <p:cNvSpPr txBox="1">
            <a:spLocks/>
          </p:cNvSpPr>
          <p:nvPr/>
        </p:nvSpPr>
        <p:spPr>
          <a:xfrm>
            <a:off x="609600" y="237692"/>
            <a:ext cx="10972800" cy="110307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endParaRPr lang="nb-NO" dirty="0">
              <a:solidFill>
                <a:srgbClr val="242E21"/>
              </a:solidFill>
            </a:endParaRPr>
          </a:p>
          <a:p>
            <a:r>
              <a:rPr lang="nb-NO" b="1" dirty="0">
                <a:solidFill>
                  <a:srgbClr val="242E21"/>
                </a:solidFill>
              </a:rPr>
              <a:t>Estimation of tree canopy (2/2)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C0B5535-22C8-483C-BCD4-237151EFB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9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10"/>
    </mc:Choice>
    <mc:Fallback xmlns="">
      <p:transition spd="slow" advTm="3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CF3AB-83C4-46F1-AB6E-EF6BE975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22348"/>
            <a:ext cx="10972800" cy="1103076"/>
          </a:xfrm>
        </p:spPr>
        <p:txBody>
          <a:bodyPr/>
          <a:lstStyle/>
          <a:p>
            <a:r>
              <a:rPr lang="nb-NO" b="1" dirty="0">
                <a:solidFill>
                  <a:srgbClr val="000000"/>
                </a:solidFill>
              </a:rPr>
              <a:t>Validation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A305C-D58B-4677-811E-10D8CC7D2E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393" y="1268760"/>
            <a:ext cx="4968552" cy="4392488"/>
          </a:xfrm>
        </p:spPr>
        <p:txBody>
          <a:bodyPr/>
          <a:lstStyle/>
          <a:p>
            <a:r>
              <a:rPr lang="nb-NO" sz="2200" b="1" dirty="0">
                <a:solidFill>
                  <a:srgbClr val="000000"/>
                </a:solidFill>
              </a:rPr>
              <a:t>At single tree level</a:t>
            </a:r>
          </a:p>
          <a:p>
            <a:pPr lvl="1"/>
            <a:r>
              <a:rPr lang="nb-NO" sz="2200" dirty="0">
                <a:solidFill>
                  <a:srgbClr val="000000"/>
                </a:solidFill>
              </a:rPr>
              <a:t>Underestimation in number of trees compared to PBE field data (70 % overlap)</a:t>
            </a:r>
          </a:p>
          <a:p>
            <a:pPr lvl="1"/>
            <a:r>
              <a:rPr lang="nb-NO" sz="2200" dirty="0">
                <a:solidFill>
                  <a:srgbClr val="000000"/>
                </a:solidFill>
              </a:rPr>
              <a:t>Local overestimation of tree canopy area compared to Sentinel 2</a:t>
            </a:r>
          </a:p>
          <a:p>
            <a:r>
              <a:rPr lang="nb-NO" sz="2200" b="1" dirty="0">
                <a:solidFill>
                  <a:srgbClr val="000000"/>
                </a:solidFill>
              </a:rPr>
              <a:t>At aggregated level</a:t>
            </a:r>
          </a:p>
          <a:p>
            <a:pPr lvl="1"/>
            <a:r>
              <a:rPr lang="nb-NO" sz="2200" dirty="0">
                <a:solidFill>
                  <a:srgbClr val="000000"/>
                </a:solidFill>
              </a:rPr>
              <a:t>High correlation of tree canopy area compared to Sentinel 2 at city-district level</a:t>
            </a:r>
          </a:p>
          <a:p>
            <a:pPr lvl="1"/>
            <a:endParaRPr lang="nb-NO" sz="2200" dirty="0"/>
          </a:p>
          <a:p>
            <a:pPr lvl="1"/>
            <a:endParaRPr lang="nb-NO" sz="2200" dirty="0"/>
          </a:p>
          <a:p>
            <a:endParaRPr lang="nb-NO" sz="2200" dirty="0"/>
          </a:p>
          <a:p>
            <a:endParaRPr lang="nb-NO" sz="2200" dirty="0"/>
          </a:p>
          <a:p>
            <a:r>
              <a:rPr lang="nb-NO" sz="2200" dirty="0"/>
              <a:t> </a:t>
            </a:r>
          </a:p>
          <a:p>
            <a:endParaRPr lang="nb-NO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48BB6-68C1-42FA-A49A-8FF6C00FD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1521" y="4451216"/>
            <a:ext cx="2272281" cy="23107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9A3125-186F-482A-AC39-96FFDC9F5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334" y="75423"/>
            <a:ext cx="6275468" cy="4290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EC14E5-AB65-4533-8411-D65335832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334" y="4430020"/>
            <a:ext cx="4220114" cy="23484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71293C-72FC-4410-B9CE-B6BAC7CC5581}"/>
              </a:ext>
            </a:extLst>
          </p:cNvPr>
          <p:cNvSpPr/>
          <p:nvPr/>
        </p:nvSpPr>
        <p:spPr>
          <a:xfrm>
            <a:off x="695400" y="5612567"/>
            <a:ext cx="51642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b-NO" sz="1600" i="1" dirty="0">
                <a:solidFill>
                  <a:srgbClr val="242E21"/>
                </a:solidFill>
              </a:rPr>
              <a:t>Hanssen et al. (2018). Mapping urban tree canopy cover using airborne laser scanning- applications to urban ecosystem accounting for Oslo. NINA-report 1677</a:t>
            </a:r>
            <a:endParaRPr kumimoji="0" lang="nb-NO" sz="1600" i="1" u="none" strike="noStrike" kern="1200" cap="none" spc="0" normalizeH="0" baseline="0" noProof="0" dirty="0">
              <a:ln>
                <a:noFill/>
              </a:ln>
              <a:solidFill>
                <a:srgbClr val="242E2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0DCF88C2-2104-4DB9-8126-91AE6CABC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8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90"/>
    </mc:Choice>
    <mc:Fallback xmlns="">
      <p:transition spd="slow" advTm="3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79A4FBC2-565E-448E-A1E9-43826F374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00" y="3708000"/>
            <a:ext cx="4409019" cy="3151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5B4A7930-1037-49C6-A97C-B552643A6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328" y="4293096"/>
            <a:ext cx="284793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</a:rPr>
              <a:t>Results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6" name="Picture 5" descr="A tree in a forest&#10;&#10;Description automatically generated">
            <a:extLst>
              <a:ext uri="{FF2B5EF4-FFF2-40B4-BE49-F238E27FC236}">
                <a16:creationId xmlns:a16="http://schemas.microsoft.com/office/drawing/2014/main" id="{E2C8FCAE-D9DB-4090-8D3E-1DACCC0E1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2077CE-F36F-461C-8BBA-0640EC2D1DCC}"/>
              </a:ext>
            </a:extLst>
          </p:cNvPr>
          <p:cNvSpPr txBox="1"/>
          <p:nvPr/>
        </p:nvSpPr>
        <p:spPr>
          <a:xfrm>
            <a:off x="191344" y="6381328"/>
            <a:ext cx="335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bg1"/>
                </a:solidFill>
                <a:hlinkClick r:id="rId7" tooltip="https://it.wikipedia.org/wiki/Sorbo_ciavardell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</a:t>
            </a:r>
            <a:r>
              <a:rPr lang="nb-NO" sz="2000" b="1" dirty="0">
                <a:solidFill>
                  <a:schemeClr val="bg1"/>
                </a:solidFill>
              </a:rPr>
              <a:t>: </a:t>
            </a:r>
            <a:r>
              <a:rPr lang="nb-NO" sz="2000" b="1" dirty="0" err="1">
                <a:solidFill>
                  <a:schemeClr val="bg1"/>
                </a:solidFill>
              </a:rPr>
              <a:t>Unknown</a:t>
            </a:r>
            <a:r>
              <a:rPr lang="nb-NO" sz="2000" b="1" dirty="0">
                <a:solidFill>
                  <a:schemeClr val="bg1"/>
                </a:solidFill>
              </a:rPr>
              <a:t> (</a:t>
            </a:r>
            <a:r>
              <a:rPr lang="nb-NO" sz="2000" b="1" dirty="0">
                <a:solidFill>
                  <a:schemeClr val="bg1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nb-NO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254FBEBA-815E-4005-B362-99E240452915}"/>
              </a:ext>
            </a:extLst>
          </p:cNvPr>
          <p:cNvSpPr txBox="1">
            <a:spLocks/>
          </p:cNvSpPr>
          <p:nvPr/>
        </p:nvSpPr>
        <p:spPr>
          <a:xfrm>
            <a:off x="119336" y="1303020"/>
            <a:ext cx="11161240" cy="19620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nb-NO" sz="2600" b="1" dirty="0">
                <a:solidFill>
                  <a:srgbClr val="000000"/>
                </a:solidFill>
              </a:rPr>
              <a:t>So, h</a:t>
            </a:r>
            <a:r>
              <a:rPr lang="en-US" sz="2600" b="1" dirty="0">
                <a:solidFill>
                  <a:srgbClr val="000000"/>
                </a:solidFill>
              </a:rPr>
              <a:t>ow to account the achievement of the 2030 goal?</a:t>
            </a:r>
          </a:p>
          <a:p>
            <a:endParaRPr lang="en-US" sz="2800" b="1" dirty="0">
              <a:solidFill>
                <a:srgbClr val="000000"/>
              </a:solidFill>
            </a:endParaRPr>
          </a:p>
          <a:p>
            <a:r>
              <a:rPr lang="en-US" sz="2600" b="1" dirty="0">
                <a:solidFill>
                  <a:srgbClr val="000000"/>
                </a:solidFill>
              </a:rPr>
              <a:t>.. and what are the patterns of development (2011-2017)?</a:t>
            </a:r>
          </a:p>
          <a:p>
            <a:endParaRPr lang="nb-NO" sz="2800" b="1" dirty="0">
              <a:solidFill>
                <a:srgbClr val="000000"/>
              </a:solidFill>
            </a:endParaRPr>
          </a:p>
          <a:p>
            <a:endParaRPr lang="nb-NO" sz="2800" b="1" dirty="0">
              <a:solidFill>
                <a:srgbClr val="000000"/>
              </a:solidFill>
            </a:endParaRPr>
          </a:p>
          <a:p>
            <a:endParaRPr lang="nb-NO" sz="2800" b="1" dirty="0">
              <a:solidFill>
                <a:srgbClr val="000000"/>
              </a:solidFill>
            </a:endParaRPr>
          </a:p>
          <a:p>
            <a:endParaRPr lang="nb-NO" sz="2800" b="1" dirty="0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A8FF48-2B90-470E-BB74-F36BFFCD5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5"/>
    </mc:Choice>
    <mc:Fallback xmlns="">
      <p:transition spd="slow" advTm="15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8F5B18-BFFF-4B88-9951-CD1F3FDE8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725" y="1125024"/>
            <a:ext cx="8996269" cy="25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71D0D4-A11E-44FB-95AF-E04703048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520" y="3573296"/>
            <a:ext cx="9096377" cy="25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5448DE-AE36-4B94-8278-426620CCA5CB}"/>
              </a:ext>
            </a:extLst>
          </p:cNvPr>
          <p:cNvSpPr txBox="1"/>
          <p:nvPr/>
        </p:nvSpPr>
        <p:spPr>
          <a:xfrm>
            <a:off x="3149841" y="6093296"/>
            <a:ext cx="8579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600" b="1" i="0" u="none" strike="noStrike" kern="1200" cap="none" spc="0" normalizeH="0" baseline="0" noProof="0" dirty="0">
                <a:ln>
                  <a:noFill/>
                </a:ln>
                <a:solidFill>
                  <a:srgbClr val="242E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F63DF2-3341-4FFB-ADE8-849EDB71BAE2}"/>
              </a:ext>
            </a:extLst>
          </p:cNvPr>
          <p:cNvSpPr txBox="1"/>
          <p:nvPr/>
        </p:nvSpPr>
        <p:spPr>
          <a:xfrm>
            <a:off x="5951984" y="6093296"/>
            <a:ext cx="8579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600" b="1" i="0" u="none" strike="noStrike" kern="1200" cap="none" spc="0" normalizeH="0" baseline="0" noProof="0" dirty="0">
                <a:ln>
                  <a:noFill/>
                </a:ln>
                <a:solidFill>
                  <a:srgbClr val="242E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9A049-DA8C-40DB-9F19-C85DBF9CD7F8}"/>
              </a:ext>
            </a:extLst>
          </p:cNvPr>
          <p:cNvSpPr txBox="1"/>
          <p:nvPr/>
        </p:nvSpPr>
        <p:spPr>
          <a:xfrm>
            <a:off x="8832304" y="6093296"/>
            <a:ext cx="8579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600" b="1" i="0" u="none" strike="noStrike" kern="1200" cap="none" spc="0" normalizeH="0" baseline="0" noProof="0" dirty="0">
                <a:ln>
                  <a:noFill/>
                </a:ln>
                <a:solidFill>
                  <a:srgbClr val="242E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540D7-BE83-4E7F-AAC4-959B8E41738A}"/>
              </a:ext>
            </a:extLst>
          </p:cNvPr>
          <p:cNvSpPr txBox="1"/>
          <p:nvPr/>
        </p:nvSpPr>
        <p:spPr>
          <a:xfrm>
            <a:off x="877133" y="4437392"/>
            <a:ext cx="108247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600" b="1" i="0" u="none" strike="noStrike" kern="1200" cap="none" spc="0" normalizeH="0" baseline="0" noProof="0" dirty="0">
                <a:ln>
                  <a:noFill/>
                </a:ln>
                <a:solidFill>
                  <a:srgbClr val="242E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600" b="1" dirty="0">
                <a:solidFill>
                  <a:srgbClr val="242E21"/>
                </a:solidFill>
                <a:latin typeface="Calibri"/>
              </a:rPr>
              <a:t>area </a:t>
            </a:r>
            <a:endParaRPr kumimoji="0" lang="nb-NO" sz="2600" b="1" i="0" u="none" strike="noStrike" kern="1200" cap="none" spc="0" normalizeH="0" baseline="0" noProof="0" dirty="0">
              <a:ln>
                <a:noFill/>
              </a:ln>
              <a:solidFill>
                <a:srgbClr val="242E2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D071DF-F4C7-4669-82BC-21C244372913}"/>
              </a:ext>
            </a:extLst>
          </p:cNvPr>
          <p:cNvSpPr txBox="1"/>
          <p:nvPr/>
        </p:nvSpPr>
        <p:spPr>
          <a:xfrm>
            <a:off x="861650" y="1877192"/>
            <a:ext cx="110959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600" b="1" i="0" u="none" strike="noStrike" kern="1200" cap="none" spc="0" normalizeH="0" baseline="0" noProof="0" dirty="0">
                <a:ln>
                  <a:noFill/>
                </a:ln>
                <a:solidFill>
                  <a:srgbClr val="242E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No.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600" b="1" i="0" u="none" strike="noStrike" kern="1200" cap="none" spc="0" normalizeH="0" baseline="0" noProof="0" dirty="0">
                <a:ln>
                  <a:noFill/>
                </a:ln>
                <a:solidFill>
                  <a:srgbClr val="242E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A64957-FC74-401E-ACA3-EE66CC651D87}"/>
              </a:ext>
            </a:extLst>
          </p:cNvPr>
          <p:cNvSpPr txBox="1"/>
          <p:nvPr/>
        </p:nvSpPr>
        <p:spPr>
          <a:xfrm>
            <a:off x="791918" y="116632"/>
            <a:ext cx="10920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00"/>
                </a:solidFill>
              </a:rPr>
              <a:t>Status in the built-up area  compared to the 2030-goal</a:t>
            </a:r>
          </a:p>
          <a:p>
            <a:pPr lvl="0">
              <a:defRPr/>
            </a:pPr>
            <a:r>
              <a:rPr lang="en-US" sz="3200" b="1" dirty="0">
                <a:solidFill>
                  <a:srgbClr val="000000"/>
                </a:solidFill>
              </a:rPr>
              <a:t>(2017 trees + 100 000 new trees = 100 %)</a:t>
            </a:r>
            <a:endParaRPr lang="nb-NO" sz="3200" b="1" dirty="0">
              <a:solidFill>
                <a:srgbClr val="000000"/>
              </a:solidFill>
            </a:endParaRP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5B475B3A-3B13-4EA3-8E41-78F948410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50"/>
    </mc:Choice>
    <mc:Fallback xmlns="">
      <p:transition spd="slow" advTm="40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ina">
      <a:dk1>
        <a:srgbClr val="425563"/>
      </a:dk1>
      <a:lt1>
        <a:srgbClr val="FFFFFF"/>
      </a:lt1>
      <a:dk2>
        <a:srgbClr val="425563"/>
      </a:dk2>
      <a:lt2>
        <a:srgbClr val="4D6373"/>
      </a:lt2>
      <a:accent1>
        <a:srgbClr val="E57200"/>
      </a:accent1>
      <a:accent2>
        <a:srgbClr val="008C95"/>
      </a:accent2>
      <a:accent3>
        <a:srgbClr val="7A9A01"/>
      </a:accent3>
      <a:accent4>
        <a:srgbClr val="4D6373"/>
      </a:accent4>
      <a:accent5>
        <a:srgbClr val="FFB25B"/>
      </a:accent5>
      <a:accent6>
        <a:srgbClr val="CA62C5"/>
      </a:accent6>
      <a:hlink>
        <a:srgbClr val="008C95"/>
      </a:hlink>
      <a:folHlink>
        <a:srgbClr val="9A53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_bokmål_widescreen.potx" id="{23F74479-9060-43FF-8436-0BA1E437644F}" vid="{78CAB70C-BF9E-42DA-8065-F932AF92AF0B}"/>
    </a:ext>
  </a:extLst>
</a:theme>
</file>

<file path=ppt/theme/theme2.xml><?xml version="1.0" encoding="utf-8"?>
<a:theme xmlns:a="http://schemas.openxmlformats.org/drawingml/2006/main" name="4_Office Theme">
  <a:themeElements>
    <a:clrScheme name="NINA profilfarger">
      <a:dk1>
        <a:srgbClr val="425563"/>
      </a:dk1>
      <a:lt1>
        <a:srgbClr val="FFFFFF"/>
      </a:lt1>
      <a:dk2>
        <a:srgbClr val="425563"/>
      </a:dk2>
      <a:lt2>
        <a:srgbClr val="425563"/>
      </a:lt2>
      <a:accent1>
        <a:srgbClr val="E57200"/>
      </a:accent1>
      <a:accent2>
        <a:srgbClr val="008C95"/>
      </a:accent2>
      <a:accent3>
        <a:srgbClr val="93328E"/>
      </a:accent3>
      <a:accent4>
        <a:srgbClr val="00628E"/>
      </a:accent4>
      <a:accent5>
        <a:srgbClr val="FFB25B"/>
      </a:accent5>
      <a:accent6>
        <a:srgbClr val="7A9A01"/>
      </a:accent6>
      <a:hlink>
        <a:srgbClr val="008C95"/>
      </a:hlink>
      <a:folHlink>
        <a:srgbClr val="008C9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80E40C4045E4498FD528E821B30586" ma:contentTypeVersion="9" ma:contentTypeDescription="Opprett et nytt dokument." ma:contentTypeScope="" ma:versionID="1be999e272e15c4cfc7df928adb4cd7b">
  <xsd:schema xmlns:xsd="http://www.w3.org/2001/XMLSchema" xmlns:xs="http://www.w3.org/2001/XMLSchema" xmlns:p="http://schemas.microsoft.com/office/2006/metadata/properties" xmlns:ns2="37d97a16-8dc8-4de1-86c5-dc0c3e385d0d" xmlns:ns3="cf1502af-6a8c-4f6d-8046-cd066e17f5d7" targetNamespace="http://schemas.microsoft.com/office/2006/metadata/properties" ma:root="true" ma:fieldsID="13f2cedaf2a81cffd6b2ec2220b2a583" ns2:_="" ns3:_="">
    <xsd:import namespace="37d97a16-8dc8-4de1-86c5-dc0c3e385d0d"/>
    <xsd:import namespace="cf1502af-6a8c-4f6d-8046-cd066e17f5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97a16-8dc8-4de1-86c5-dc0c3e385d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1502af-6a8c-4f6d-8046-cd066e17f5d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CD6C4F-1AF6-42D6-B168-2A2D7F9DBF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d97a16-8dc8-4de1-86c5-dc0c3e385d0d"/>
    <ds:schemaRef ds:uri="cf1502af-6a8c-4f6d-8046-cd066e17f5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224E41-7B43-4583-8F7D-5EA1C9CB87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90DABE-117E-4D39-BEB5-3E7BF50710F4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cf1502af-6a8c-4f6d-8046-cd066e17f5d7"/>
    <ds:schemaRef ds:uri="http://schemas.microsoft.com/office/infopath/2007/PartnerControls"/>
    <ds:schemaRef ds:uri="http://purl.org/dc/terms/"/>
    <ds:schemaRef ds:uri="37d97a16-8dc8-4de1-86c5-dc0c3e385d0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Powerpointmal_bokmål_widescreen</Template>
  <TotalTime>3626</TotalTime>
  <Words>679</Words>
  <Application>Microsoft Office PowerPoint</Application>
  <PresentationFormat>Widescreen</PresentationFormat>
  <Paragraphs>154</Paragraphs>
  <Slides>17</Slides>
  <Notes>12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Verdana</vt:lpstr>
      <vt:lpstr>Wingdings 3</vt:lpstr>
      <vt:lpstr>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Validation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Thank you for your attention!</vt:lpstr>
    </vt:vector>
  </TitlesOfParts>
  <Company>NINA</Company>
  <LinksUpToDate>false</LinksUpToDate>
  <SharedDoc>false</SharedDoc>
  <HyperlinkBase>slide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 på foredrag</dc:title>
  <dc:subject>slide</dc:subject>
  <dc:creator>Frank Hanssen</dc:creator>
  <cp:lastModifiedBy>Frank Hanssen</cp:lastModifiedBy>
  <cp:revision>226</cp:revision>
  <cp:lastPrinted>2017-09-20T10:53:32Z</cp:lastPrinted>
  <dcterms:created xsi:type="dcterms:W3CDTF">2020-03-03T07:58:29Z</dcterms:created>
  <dcterms:modified xsi:type="dcterms:W3CDTF">2020-03-27T09:01:10Z</dcterms:modified>
  <cp:category>slide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0x0101001F80E40C4045E4498FD528E821B30586</vt:lpwstr>
  </property>
</Properties>
</file>